
<file path=[Content_Types].xml><?xml version="1.0" encoding="utf-8"?>
<Types xmlns="http://schemas.openxmlformats.org/package/2006/content-types">
  <Default Extension="jpeg" ContentType="image/jpe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9" r:id="rId7"/>
    <p:sldId id="260" r:id="rId8"/>
    <p:sldId id="267" r:id="rId9"/>
    <p:sldId id="266" r:id="rId10"/>
    <p:sldId id="265" r:id="rId11"/>
    <p:sldId id="264" r:id="rId12"/>
    <p:sldId id="263" r:id="rId13"/>
    <p:sldId id="262" r:id="rId14"/>
    <p:sldId id="261" r:id="rId15"/>
    <p:sldId id="25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AE7FA1-3AE4-EACA-E816-343D1E95F3C9}" v="38" dt="2026-02-25T14:37:54.143"/>
    <p1510:client id="{9886F455-3CC4-48CB-8CA8-2FF7904E9249}" v="1" dt="2026-02-25T14:45:58.0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06" autoAdjust="0"/>
    <p:restoredTop sz="94660"/>
  </p:normalViewPr>
  <p:slideViewPr>
    <p:cSldViewPr>
      <p:cViewPr varScale="1">
        <p:scale>
          <a:sx n="105" d="100"/>
          <a:sy n="105" d="100"/>
        </p:scale>
        <p:origin x="11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nnie Naylor" userId="7b9ad98a-42f1-470a-bd93-1642661952e0" providerId="ADAL" clId="{06E779BE-9DF6-4409-ABC9-F7D33AEA291E}"/>
    <pc:docChg chg="modSld">
      <pc:chgData name="Ronnie Naylor" userId="7b9ad98a-42f1-470a-bd93-1642661952e0" providerId="ADAL" clId="{06E779BE-9DF6-4409-ABC9-F7D33AEA291E}" dt="2026-02-25T14:45:58.089" v="0"/>
      <pc:docMkLst>
        <pc:docMk/>
      </pc:docMkLst>
      <pc:sldChg chg="modSp">
        <pc:chgData name="Ronnie Naylor" userId="7b9ad98a-42f1-470a-bd93-1642661952e0" providerId="ADAL" clId="{06E779BE-9DF6-4409-ABC9-F7D33AEA291E}" dt="2026-02-25T14:45:58.089" v="0"/>
        <pc:sldMkLst>
          <pc:docMk/>
          <pc:sldMk cId="0" sldId="257"/>
        </pc:sldMkLst>
        <pc:spChg chg="mod">
          <ac:chgData name="Ronnie Naylor" userId="7b9ad98a-42f1-470a-bd93-1642661952e0" providerId="ADAL" clId="{06E779BE-9DF6-4409-ABC9-F7D33AEA291E}" dt="2026-02-25T14:45:58.089" v="0"/>
          <ac:spMkLst>
            <pc:docMk/>
            <pc:sldMk cId="0" sldId="257"/>
            <ac:spMk id="3" creationId="{00000000-0000-0000-0000-000000000000}"/>
          </ac:spMkLst>
        </pc:spChg>
      </pc:sldChg>
      <pc:sldChg chg="modSp">
        <pc:chgData name="Ronnie Naylor" userId="7b9ad98a-42f1-470a-bd93-1642661952e0" providerId="ADAL" clId="{06E779BE-9DF6-4409-ABC9-F7D33AEA291E}" dt="2026-02-25T14:45:58.089" v="0"/>
        <pc:sldMkLst>
          <pc:docMk/>
          <pc:sldMk cId="0" sldId="263"/>
        </pc:sldMkLst>
        <pc:spChg chg="mod">
          <ac:chgData name="Ronnie Naylor" userId="7b9ad98a-42f1-470a-bd93-1642661952e0" providerId="ADAL" clId="{06E779BE-9DF6-4409-ABC9-F7D33AEA291E}" dt="2026-02-25T14:45:58.089" v="0"/>
          <ac:spMkLst>
            <pc:docMk/>
            <pc:sldMk cId="0" sldId="263"/>
            <ac:spMk id="3" creationId="{00000000-0000-0000-0000-000000000000}"/>
          </ac:spMkLst>
        </pc:spChg>
      </pc:sldChg>
      <pc:sldChg chg="modSp">
        <pc:chgData name="Ronnie Naylor" userId="7b9ad98a-42f1-470a-bd93-1642661952e0" providerId="ADAL" clId="{06E779BE-9DF6-4409-ABC9-F7D33AEA291E}" dt="2026-02-25T14:45:58.089" v="0"/>
        <pc:sldMkLst>
          <pc:docMk/>
          <pc:sldMk cId="0" sldId="265"/>
        </pc:sldMkLst>
        <pc:spChg chg="mod">
          <ac:chgData name="Ronnie Naylor" userId="7b9ad98a-42f1-470a-bd93-1642661952e0" providerId="ADAL" clId="{06E779BE-9DF6-4409-ABC9-F7D33AEA291E}" dt="2026-02-25T14:45:58.089" v="0"/>
          <ac:spMkLst>
            <pc:docMk/>
            <pc:sldMk cId="0" sldId="265"/>
            <ac:spMk id="2" creationId="{00000000-0000-0000-0000-000000000000}"/>
          </ac:spMkLst>
        </pc:spChg>
      </pc:sldChg>
      <pc:sldChg chg="modSp">
        <pc:chgData name="Ronnie Naylor" userId="7b9ad98a-42f1-470a-bd93-1642661952e0" providerId="ADAL" clId="{06E779BE-9DF6-4409-ABC9-F7D33AEA291E}" dt="2026-02-25T14:45:58.089" v="0"/>
        <pc:sldMkLst>
          <pc:docMk/>
          <pc:sldMk cId="0" sldId="266"/>
        </pc:sldMkLst>
        <pc:spChg chg="mod">
          <ac:chgData name="Ronnie Naylor" userId="7b9ad98a-42f1-470a-bd93-1642661952e0" providerId="ADAL" clId="{06E779BE-9DF6-4409-ABC9-F7D33AEA291E}" dt="2026-02-25T14:45:58.089" v="0"/>
          <ac:spMkLst>
            <pc:docMk/>
            <pc:sldMk cId="0" sldId="266"/>
            <ac:spMk id="3" creationId="{00000000-0000-0000-0000-000000000000}"/>
          </ac:spMkLst>
        </pc:spChg>
      </pc:sldChg>
      <pc:sldChg chg="modSp">
        <pc:chgData name="Ronnie Naylor" userId="7b9ad98a-42f1-470a-bd93-1642661952e0" providerId="ADAL" clId="{06E779BE-9DF6-4409-ABC9-F7D33AEA291E}" dt="2026-02-25T14:45:58.089" v="0"/>
        <pc:sldMkLst>
          <pc:docMk/>
          <pc:sldMk cId="0" sldId="267"/>
        </pc:sldMkLst>
        <pc:spChg chg="mod">
          <ac:chgData name="Ronnie Naylor" userId="7b9ad98a-42f1-470a-bd93-1642661952e0" providerId="ADAL" clId="{06E779BE-9DF6-4409-ABC9-F7D33AEA291E}" dt="2026-02-25T14:45:58.089" v="0"/>
          <ac:spMkLst>
            <pc:docMk/>
            <pc:sldMk cId="0" sldId="26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230BBEB-25BE-4B67-AF07-B3876517C256}" type="datetimeFigureOut">
              <a:rPr lang="en-US" smtClean="0"/>
              <a:pPr/>
              <a:t>2/25/2026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30BBEB-25BE-4B67-AF07-B3876517C256}" type="datetimeFigureOut">
              <a:rPr lang="en-US" smtClean="0"/>
              <a:pPr/>
              <a:t>2/25/2026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30BBEB-25BE-4B67-AF07-B3876517C256}" type="datetimeFigureOut">
              <a:rPr lang="en-US" smtClean="0"/>
              <a:pPr/>
              <a:t>2/25/2026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230BBEB-25BE-4B67-AF07-B3876517C256}" type="datetimeFigureOut">
              <a:rPr lang="en-US" smtClean="0"/>
              <a:pPr/>
              <a:t>2/25/2026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230BBEB-25BE-4B67-AF07-B3876517C256}" type="datetimeFigureOut">
              <a:rPr lang="en-US" smtClean="0"/>
              <a:pPr/>
              <a:t>2/25/2026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230BBEB-25BE-4B67-AF07-B3876517C256}" type="datetimeFigureOut">
              <a:rPr lang="en-US" smtClean="0"/>
              <a:pPr/>
              <a:t>2/25/2026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30BBEB-25BE-4B67-AF07-B3876517C256}" type="datetimeFigureOut">
              <a:rPr lang="en-US" smtClean="0"/>
              <a:pPr/>
              <a:t>2/25/2026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30BBEB-25BE-4B67-AF07-B3876517C256}" type="datetimeFigureOut">
              <a:rPr lang="en-US" smtClean="0"/>
              <a:pPr/>
              <a:t>2/25/2026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30BBEB-25BE-4B67-AF07-B3876517C256}" type="datetimeFigureOut">
              <a:rPr lang="en-US" smtClean="0"/>
              <a:pPr/>
              <a:t>2/25/2026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30BBEB-25BE-4B67-AF07-B3876517C256}" type="datetimeFigureOut">
              <a:rPr lang="en-US" smtClean="0"/>
              <a:pPr/>
              <a:t>2/25/2026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30BBEB-25BE-4B67-AF07-B3876517C256}" type="datetimeFigureOut">
              <a:rPr lang="en-US" smtClean="0"/>
              <a:pPr/>
              <a:t>2/25/2026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C15D7C-CB48-4BB1-A885-BD0E1D0B61FB}"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30BBEB-25BE-4B67-AF07-B3876517C256}" type="datetimeFigureOut">
              <a:rPr lang="en-US" smtClean="0"/>
              <a:pPr/>
              <a:t>2/25/2026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C15D7C-CB48-4BB1-A885-BD0E1D0B61FB}"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1.xml"/><Relationship Id="rId3" Type="http://schemas.openxmlformats.org/officeDocument/2006/relationships/slide" Target="slide3.xml"/><Relationship Id="rId7" Type="http://schemas.openxmlformats.org/officeDocument/2006/relationships/slide" Target="slide7.xml"/><Relationship Id="rId12" Type="http://schemas.openxmlformats.org/officeDocument/2006/relationships/slide" Target="slide1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slide" Target="slide11.xml"/><Relationship Id="rId5" Type="http://schemas.openxmlformats.org/officeDocument/2006/relationships/slide" Target="slide5.xml"/><Relationship Id="rId10" Type="http://schemas.openxmlformats.org/officeDocument/2006/relationships/slide" Target="slide10.xml"/><Relationship Id="rId4" Type="http://schemas.openxmlformats.org/officeDocument/2006/relationships/slide" Target="slide4.xml"/><Relationship Id="rId9" Type="http://schemas.openxmlformats.org/officeDocument/2006/relationships/slide" Target="slide9.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slide" Target="slide4.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12.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hyperlink" Target="https://www.plymouthonlinedirectory.com/" TargetMode="External"/><Relationship Id="rId4" Type="http://schemas.openxmlformats.org/officeDocument/2006/relationships/slide" Target="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colorTemperature colorTemp="4700"/>
                    </a14:imgEffect>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142908" y="-29270"/>
            <a:ext cx="10264654" cy="6887270"/>
          </a:xfrm>
          <a:prstGeom prst="rect">
            <a:avLst/>
          </a:prstGeom>
        </p:spPr>
      </p:pic>
      <p:sp>
        <p:nvSpPr>
          <p:cNvPr id="2" name="Title 1"/>
          <p:cNvSpPr>
            <a:spLocks noGrp="1"/>
          </p:cNvSpPr>
          <p:nvPr>
            <p:ph type="ctrTitle"/>
          </p:nvPr>
        </p:nvSpPr>
        <p:spPr>
          <a:xfrm>
            <a:off x="500034" y="0"/>
            <a:ext cx="8464454" cy="1470025"/>
          </a:xfrm>
        </p:spPr>
        <p:txBody>
          <a:bodyPr>
            <a:normAutofit/>
          </a:bodyPr>
          <a:lstStyle/>
          <a:p>
            <a:r>
              <a:rPr lang="en-GB" sz="3000" b="1" u="sng" dirty="0"/>
              <a:t>Morice Town PRIMARY ACADEMY</a:t>
            </a:r>
            <a:br>
              <a:rPr lang="en-GB" sz="3000" b="1" u="sng" dirty="0"/>
            </a:br>
            <a:r>
              <a:rPr lang="en-GB" sz="3000" b="1" u="sng" dirty="0"/>
              <a:t>Special Educational Needs (SEN) Information Report 2025-2026</a:t>
            </a:r>
          </a:p>
        </p:txBody>
      </p:sp>
      <p:sp>
        <p:nvSpPr>
          <p:cNvPr id="5" name="TextBox 4"/>
          <p:cNvSpPr txBox="1"/>
          <p:nvPr/>
        </p:nvSpPr>
        <p:spPr>
          <a:xfrm>
            <a:off x="1187624" y="1941226"/>
            <a:ext cx="7384904" cy="3539430"/>
          </a:xfrm>
          <a:prstGeom prst="rect">
            <a:avLst/>
          </a:prstGeom>
          <a:noFill/>
        </p:spPr>
        <p:txBody>
          <a:bodyPr wrap="square" lIns="91440" tIns="45720" rIns="91440" bIns="45720" rtlCol="0" anchor="t">
            <a:spAutoFit/>
          </a:bodyPr>
          <a:lstStyle/>
          <a:p>
            <a:r>
              <a:rPr lang="en-GB" sz="2800" b="1" dirty="0"/>
              <a:t>Morice Town Primary is part of Reach South Academy Trust.  We pride ourselves on our support of SEN children and ensure that ALL children, regardless of their needs,  are treated equally and are fully included in activities throughout the day. We have a highly experienced team who will be involved in supporting your child.</a:t>
            </a:r>
          </a:p>
        </p:txBody>
      </p:sp>
      <p:sp>
        <p:nvSpPr>
          <p:cNvPr id="6" name="TextBox 5"/>
          <p:cNvSpPr txBox="1"/>
          <p:nvPr/>
        </p:nvSpPr>
        <p:spPr>
          <a:xfrm>
            <a:off x="500034" y="5643578"/>
            <a:ext cx="8072494" cy="369332"/>
          </a:xfrm>
          <a:prstGeom prst="rect">
            <a:avLst/>
          </a:prstGeom>
          <a:noFill/>
        </p:spPr>
        <p:txBody>
          <a:bodyPr wrap="square" rtlCol="0">
            <a:spAutoFit/>
          </a:bodyPr>
          <a:lstStyle/>
          <a:p>
            <a:r>
              <a:rPr lang="en-GB" b="1" dirty="0">
                <a:hlinkClick r:id="rId4" action="ppaction://hlinksldjump"/>
              </a:rPr>
              <a:t>Click Here </a:t>
            </a:r>
            <a:r>
              <a:rPr lang="en-GB" b="1" dirty="0"/>
              <a:t>for further information and frequently asked questions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85794"/>
          </a:xfrm>
        </p:spPr>
        <p:txBody>
          <a:bodyPr>
            <a:noAutofit/>
          </a:bodyPr>
          <a:lstStyle/>
          <a:p>
            <a:r>
              <a:rPr lang="en-GB" sz="2800" u="sng" dirty="0"/>
              <a:t>Special Educational Needs- Frequently asked Questions</a:t>
            </a:r>
          </a:p>
        </p:txBody>
      </p:sp>
      <p:sp>
        <p:nvSpPr>
          <p:cNvPr id="3" name="Content Placeholder 2"/>
          <p:cNvSpPr>
            <a:spLocks noGrp="1"/>
          </p:cNvSpPr>
          <p:nvPr>
            <p:ph idx="1"/>
          </p:nvPr>
        </p:nvSpPr>
        <p:spPr>
          <a:xfrm>
            <a:off x="428596" y="714356"/>
            <a:ext cx="8229600" cy="5572164"/>
          </a:xfrm>
        </p:spPr>
        <p:txBody>
          <a:bodyPr>
            <a:normAutofit lnSpcReduction="10000"/>
          </a:bodyPr>
          <a:lstStyle/>
          <a:p>
            <a:pPr>
              <a:buNone/>
            </a:pPr>
            <a:r>
              <a:rPr lang="en-GB" sz="2400" b="1" dirty="0"/>
              <a:t>Please click on a question to read more.</a:t>
            </a:r>
          </a:p>
          <a:p>
            <a:pPr marL="457200" indent="-457200" algn="just">
              <a:buAutoNum type="arabicPeriod"/>
            </a:pPr>
            <a:r>
              <a:rPr lang="en-GB" sz="2000" dirty="0">
                <a:solidFill>
                  <a:srgbClr val="0070C0"/>
                </a:solidFill>
                <a:hlinkClick r:id="rId3" action="ppaction://hlinksldjump"/>
              </a:rPr>
              <a:t>What does SEN mean?</a:t>
            </a:r>
            <a:endParaRPr lang="en-GB" sz="2000" dirty="0">
              <a:solidFill>
                <a:srgbClr val="0070C0"/>
              </a:solidFill>
            </a:endParaRPr>
          </a:p>
          <a:p>
            <a:pPr marL="457200" indent="-457200" algn="just">
              <a:buAutoNum type="arabicPeriod"/>
            </a:pPr>
            <a:r>
              <a:rPr lang="en-GB" sz="2000" dirty="0">
                <a:solidFill>
                  <a:srgbClr val="0070C0"/>
                </a:solidFill>
                <a:hlinkClick r:id="rId4" action="ppaction://hlinksldjump"/>
              </a:rPr>
              <a:t>Who are the best people to talk to in this school if I think my child may have a Special Educational Need?</a:t>
            </a:r>
            <a:endParaRPr lang="en-GB" sz="2000" dirty="0">
              <a:solidFill>
                <a:srgbClr val="0070C0"/>
              </a:solidFill>
            </a:endParaRPr>
          </a:p>
          <a:p>
            <a:pPr marL="457200" indent="-457200" algn="just">
              <a:buAutoNum type="arabicPeriod"/>
            </a:pPr>
            <a:r>
              <a:rPr lang="en-GB" sz="2000" dirty="0">
                <a:solidFill>
                  <a:srgbClr val="0070C0"/>
                </a:solidFill>
                <a:hlinkClick r:id="rId5" action="ppaction://hlinksldjump"/>
              </a:rPr>
              <a:t>How does the school identify a Special Educational Need?</a:t>
            </a:r>
            <a:endParaRPr lang="en-GB" sz="2000" dirty="0">
              <a:solidFill>
                <a:srgbClr val="0070C0"/>
              </a:solidFill>
            </a:endParaRPr>
          </a:p>
          <a:p>
            <a:pPr marL="457200" indent="-457200" algn="just">
              <a:buAutoNum type="arabicPeriod"/>
            </a:pPr>
            <a:r>
              <a:rPr lang="en-GB" sz="2000" dirty="0">
                <a:solidFill>
                  <a:srgbClr val="0070C0"/>
                </a:solidFill>
                <a:hlinkClick r:id="rId6" action="ppaction://hlinksldjump"/>
              </a:rPr>
              <a:t>How does the school support children with a Special Educational Need</a:t>
            </a:r>
            <a:r>
              <a:rPr lang="en-GB" sz="2000" dirty="0">
                <a:solidFill>
                  <a:srgbClr val="0070C0"/>
                </a:solidFill>
              </a:rPr>
              <a:t>?</a:t>
            </a:r>
          </a:p>
          <a:p>
            <a:pPr marL="457200" indent="-457200" algn="just">
              <a:buAutoNum type="arabicPeriod"/>
            </a:pPr>
            <a:r>
              <a:rPr lang="en-GB" sz="2000" dirty="0">
                <a:solidFill>
                  <a:srgbClr val="0070C0"/>
                </a:solidFill>
                <a:hlinkClick r:id="rId7" action="ppaction://hlinksldjump"/>
              </a:rPr>
              <a:t>What training and specialist expertise do the staff at Morice Town Primary have around SEN?</a:t>
            </a:r>
            <a:endParaRPr lang="en-GB" sz="2000" dirty="0">
              <a:solidFill>
                <a:srgbClr val="0070C0"/>
              </a:solidFill>
            </a:endParaRPr>
          </a:p>
          <a:p>
            <a:pPr marL="457200" indent="-457200" algn="just">
              <a:buAutoNum type="arabicPeriod"/>
            </a:pPr>
            <a:r>
              <a:rPr lang="en-GB" sz="2000" dirty="0">
                <a:solidFill>
                  <a:srgbClr val="0070C0"/>
                </a:solidFill>
                <a:hlinkClick r:id="rId8" action="ppaction://hlinksldjump"/>
              </a:rPr>
              <a:t>What further external support can the school access to support children and their families?</a:t>
            </a:r>
            <a:endParaRPr lang="en-GB" sz="2000" dirty="0">
              <a:solidFill>
                <a:srgbClr val="0070C0"/>
              </a:solidFill>
            </a:endParaRPr>
          </a:p>
          <a:p>
            <a:pPr marL="457200" indent="-457200" algn="just">
              <a:buAutoNum type="arabicPeriod"/>
            </a:pPr>
            <a:r>
              <a:rPr lang="en-GB" sz="2000" dirty="0">
                <a:solidFill>
                  <a:srgbClr val="0070C0"/>
                </a:solidFill>
                <a:hlinkClick r:id="rId9" action="ppaction://hlinksldjump"/>
              </a:rPr>
              <a:t>How are parents/carers and children supported to share their views and concerns, and work alongside the school?</a:t>
            </a:r>
            <a:endParaRPr lang="en-GB" sz="2000" dirty="0">
              <a:solidFill>
                <a:srgbClr val="0070C0"/>
              </a:solidFill>
            </a:endParaRPr>
          </a:p>
          <a:p>
            <a:pPr marL="457200" indent="-457200" algn="just">
              <a:buAutoNum type="arabicPeriod"/>
            </a:pPr>
            <a:r>
              <a:rPr lang="en-GB" sz="2000" dirty="0">
                <a:solidFill>
                  <a:srgbClr val="0070C0"/>
                </a:solidFill>
                <a:hlinkClick r:id="rId10" action="ppaction://hlinksldjump"/>
              </a:rPr>
              <a:t>How does the school support children and their families when they join our Foundation Class and when they leave to join Secondary School?</a:t>
            </a:r>
            <a:endParaRPr lang="en-GB" sz="2000" dirty="0">
              <a:solidFill>
                <a:srgbClr val="0070C0"/>
              </a:solidFill>
            </a:endParaRPr>
          </a:p>
          <a:p>
            <a:pPr marL="457200" indent="-457200" algn="just">
              <a:buAutoNum type="arabicPeriod"/>
            </a:pPr>
            <a:r>
              <a:rPr lang="en-GB" sz="2000" dirty="0">
                <a:solidFill>
                  <a:srgbClr val="0070C0"/>
                </a:solidFill>
                <a:hlinkClick r:id="rId11" action="ppaction://hlinksldjump"/>
              </a:rPr>
              <a:t>How will the school let me know if they have any concerns about my child’s learning in school?</a:t>
            </a:r>
            <a:endParaRPr lang="en-GB" sz="2000" dirty="0">
              <a:solidFill>
                <a:srgbClr val="0070C0"/>
              </a:solidFill>
            </a:endParaRPr>
          </a:p>
          <a:p>
            <a:pPr marL="457200" indent="-457200" algn="just">
              <a:buAutoNum type="arabicPeriod"/>
            </a:pPr>
            <a:r>
              <a:rPr lang="en-GB" sz="2000" dirty="0">
                <a:solidFill>
                  <a:srgbClr val="0070C0"/>
                </a:solidFill>
                <a:hlinkClick r:id="rId12" action="ppaction://hlinksldjump"/>
              </a:rPr>
              <a:t>Where can I find information about the Local Authority’s ‘Local Offer’?</a:t>
            </a:r>
            <a:endParaRPr lang="en-GB" sz="2000" dirty="0">
              <a:solidFill>
                <a:srgbClr val="0070C0"/>
              </a:solidFill>
            </a:endParaRPr>
          </a:p>
        </p:txBody>
      </p:sp>
      <p:sp>
        <p:nvSpPr>
          <p:cNvPr id="4" name="TextBox 3"/>
          <p:cNvSpPr txBox="1"/>
          <p:nvPr/>
        </p:nvSpPr>
        <p:spPr>
          <a:xfrm>
            <a:off x="6072198" y="6286520"/>
            <a:ext cx="2500330" cy="369332"/>
          </a:xfrm>
          <a:prstGeom prst="rect">
            <a:avLst/>
          </a:prstGeom>
          <a:noFill/>
        </p:spPr>
        <p:txBody>
          <a:bodyPr wrap="square" rtlCol="0">
            <a:spAutoFit/>
          </a:bodyPr>
          <a:lstStyle/>
          <a:p>
            <a:r>
              <a:rPr lang="en-GB" dirty="0">
                <a:hlinkClick r:id="rId13" action="ppaction://hlinksldjump"/>
              </a:rPr>
              <a:t>Back To Title Page</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lum bright="70000" contrast="-70000"/>
            <a:extLst>
              <a:ext uri="{BEBA8EAE-BF5A-486C-A8C5-ECC9F3942E4B}">
                <a14:imgProps xmlns:a14="http://schemas.microsoft.com/office/drawing/2010/main">
                  <a14:imgLayer r:embed="rId3">
                    <a14:imgEffect>
                      <a14:colorTemperature colorTemp="4375"/>
                    </a14:imgEffect>
                    <a14:imgEffect>
                      <a14:saturation sat="105000"/>
                    </a14:imgEffect>
                  </a14:imgLayer>
                </a14:imgProps>
              </a:ext>
              <a:ext uri="{28A0092B-C50C-407E-A947-70E740481C1C}">
                <a14:useLocalDpi xmlns:a14="http://schemas.microsoft.com/office/drawing/2010/main" val="0"/>
              </a:ext>
            </a:extLst>
          </a:blip>
          <a:stretch>
            <a:fillRect/>
          </a:stretch>
        </p:blipFill>
        <p:spPr>
          <a:xfrm>
            <a:off x="-252536" y="0"/>
            <a:ext cx="10153128" cy="6858000"/>
          </a:xfrm>
          <a:prstGeom prst="rect">
            <a:avLst/>
          </a:prstGeom>
        </p:spPr>
      </p:pic>
      <p:sp>
        <p:nvSpPr>
          <p:cNvPr id="2" name="Title 1"/>
          <p:cNvSpPr>
            <a:spLocks noGrp="1"/>
          </p:cNvSpPr>
          <p:nvPr>
            <p:ph type="title"/>
          </p:nvPr>
        </p:nvSpPr>
        <p:spPr>
          <a:xfrm>
            <a:off x="457200" y="274638"/>
            <a:ext cx="8229600" cy="511156"/>
          </a:xfrm>
        </p:spPr>
        <p:txBody>
          <a:bodyPr>
            <a:normAutofit fontScale="90000"/>
          </a:bodyPr>
          <a:lstStyle/>
          <a:p>
            <a:r>
              <a:rPr lang="en-GB" sz="3200" u="sng" dirty="0"/>
              <a:t>What Does SEN Mean?</a:t>
            </a:r>
          </a:p>
        </p:txBody>
      </p:sp>
      <p:sp>
        <p:nvSpPr>
          <p:cNvPr id="3" name="Content Placeholder 2"/>
          <p:cNvSpPr>
            <a:spLocks noGrp="1"/>
          </p:cNvSpPr>
          <p:nvPr>
            <p:ph idx="1"/>
          </p:nvPr>
        </p:nvSpPr>
        <p:spPr>
          <a:xfrm>
            <a:off x="457200" y="1600200"/>
            <a:ext cx="6972320" cy="3900501"/>
          </a:xfrm>
        </p:spPr>
        <p:txBody>
          <a:bodyPr>
            <a:normAutofit fontScale="77500" lnSpcReduction="20000"/>
          </a:bodyPr>
          <a:lstStyle/>
          <a:p>
            <a:pPr algn="just">
              <a:buNone/>
            </a:pPr>
            <a:r>
              <a:rPr lang="en-US" dirty="0">
                <a:solidFill>
                  <a:srgbClr val="C00000"/>
                </a:solidFill>
              </a:rPr>
              <a:t>     Special Educational Needs and </a:t>
            </a:r>
            <a:r>
              <a:rPr lang="en-US" dirty="0" err="1">
                <a:solidFill>
                  <a:srgbClr val="C00000"/>
                </a:solidFill>
              </a:rPr>
              <a:t>Disabilites</a:t>
            </a:r>
            <a:r>
              <a:rPr lang="en-US" dirty="0">
                <a:solidFill>
                  <a:srgbClr val="C00000"/>
                </a:solidFill>
              </a:rPr>
              <a:t> (SEND) </a:t>
            </a:r>
            <a:r>
              <a:rPr lang="en-US" dirty="0"/>
              <a:t>is a term that is used to describe pupils who have needs over and above those that can be met by quality first teaching in the classroom. These needs may be within speech and language; cognition and learning; social and communication difficulties; or emotional and behavioural difficulties. They may be for a short period or throughout a child’s educational life. They may be identified before a child has even entered school or they may come to be recognised at a specific point in their education.</a:t>
            </a:r>
            <a:endParaRPr lang="en-GB" dirty="0"/>
          </a:p>
          <a:p>
            <a:pPr>
              <a:buNone/>
            </a:pPr>
            <a:endParaRPr lang="en-GB" dirty="0"/>
          </a:p>
        </p:txBody>
      </p:sp>
      <p:sp>
        <p:nvSpPr>
          <p:cNvPr id="4" name="Rectangle 3"/>
          <p:cNvSpPr/>
          <p:nvPr/>
        </p:nvSpPr>
        <p:spPr>
          <a:xfrm>
            <a:off x="7429520" y="6215082"/>
            <a:ext cx="1422825" cy="369332"/>
          </a:xfrm>
          <a:prstGeom prst="rect">
            <a:avLst/>
          </a:prstGeom>
        </p:spPr>
        <p:txBody>
          <a:bodyPr wrap="none">
            <a:spAutoFit/>
          </a:bodyPr>
          <a:lstStyle/>
          <a:p>
            <a:r>
              <a:rPr lang="en-GB" dirty="0">
                <a:hlinkClick r:id="rId4" action="ppaction://hlinksldjump"/>
              </a:rPr>
              <a:t>BACK TO TOP</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188537" y="0"/>
            <a:ext cx="9367482" cy="6858000"/>
          </a:xfrm>
          <a:prstGeom prst="rect">
            <a:avLst/>
          </a:prstGeom>
        </p:spPr>
      </p:pic>
      <p:sp>
        <p:nvSpPr>
          <p:cNvPr id="2" name="Title 1"/>
          <p:cNvSpPr>
            <a:spLocks noGrp="1"/>
          </p:cNvSpPr>
          <p:nvPr>
            <p:ph type="title"/>
          </p:nvPr>
        </p:nvSpPr>
        <p:spPr>
          <a:xfrm>
            <a:off x="472699" y="119655"/>
            <a:ext cx="8229600" cy="1143000"/>
          </a:xfrm>
        </p:spPr>
        <p:txBody>
          <a:bodyPr>
            <a:normAutofit fontScale="90000"/>
          </a:bodyPr>
          <a:lstStyle/>
          <a:p>
            <a:br>
              <a:rPr lang="en-GB" sz="3100" dirty="0">
                <a:solidFill>
                  <a:srgbClr val="0070C0"/>
                </a:solidFill>
                <a:hlinkClick r:id="rId4" action="ppaction://hlinksldjump"/>
              </a:rPr>
            </a:br>
            <a:r>
              <a:rPr lang="en-GB" sz="3100" u="sng" dirty="0"/>
              <a:t>Who are the best people to talk to in this school if I think my child may have a Special Educational Need?</a:t>
            </a:r>
            <a:br>
              <a:rPr lang="en-GB" u="sng" dirty="0">
                <a:solidFill>
                  <a:srgbClr val="0070C0"/>
                </a:solidFill>
              </a:rPr>
            </a:br>
            <a:endParaRPr lang="en-GB" u="sng" dirty="0"/>
          </a:p>
        </p:txBody>
      </p:sp>
      <p:sp>
        <p:nvSpPr>
          <p:cNvPr id="3" name="Content Placeholder 2"/>
          <p:cNvSpPr>
            <a:spLocks noGrp="1"/>
          </p:cNvSpPr>
          <p:nvPr>
            <p:ph idx="1"/>
          </p:nvPr>
        </p:nvSpPr>
        <p:spPr>
          <a:xfrm>
            <a:off x="-174733" y="1054126"/>
            <a:ext cx="5000425" cy="2834631"/>
          </a:xfrm>
        </p:spPr>
        <p:txBody>
          <a:bodyPr>
            <a:normAutofit fontScale="92500"/>
          </a:bodyPr>
          <a:lstStyle/>
          <a:p>
            <a:pPr>
              <a:buNone/>
            </a:pPr>
            <a:r>
              <a:rPr lang="en-US" sz="2000" dirty="0"/>
              <a:t>      </a:t>
            </a:r>
            <a:r>
              <a:rPr lang="en-US" sz="2000" b="1" dirty="0"/>
              <a:t>We are always open to parents contacting the school if you have a concern about your child. Children’s needs are most effectively met by working closely with parents to ensure we offer the best possible outcomes for your child. This may take many forms, for example: individual review meetings; multi-agency meetings; parent workshops; home-school books/ emails or phone calls. </a:t>
            </a:r>
            <a:endParaRPr lang="en-GB" sz="2000" b="1" dirty="0"/>
          </a:p>
          <a:p>
            <a:endParaRPr lang="en-GB" dirty="0"/>
          </a:p>
        </p:txBody>
      </p:sp>
      <p:sp>
        <p:nvSpPr>
          <p:cNvPr id="8193" name="Rectangle 1"/>
          <p:cNvSpPr>
            <a:spLocks noChangeArrowheads="1"/>
          </p:cNvSpPr>
          <p:nvPr/>
        </p:nvSpPr>
        <p:spPr bwMode="auto">
          <a:xfrm>
            <a:off x="3804187" y="3830271"/>
            <a:ext cx="5214974"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effectLst/>
                <a:latin typeface="Arial" pitchFamily="34" charset="0"/>
                <a:ea typeface="Times New Roman" pitchFamily="18" charset="0"/>
                <a:cs typeface="Arial" pitchFamily="34" charset="0"/>
              </a:rPr>
              <a:t>If you have concerns about your child you should initially speak to your child’s class teacher. You can also speak to the Special Educational Needs Co-ordinator (</a:t>
            </a:r>
            <a:r>
              <a:rPr kumimoji="0" lang="en-GB" sz="1600" b="0" i="0" u="none" strike="noStrike" cap="none" normalizeH="0" baseline="0" dirty="0" err="1">
                <a:ln>
                  <a:noFill/>
                </a:ln>
                <a:effectLst/>
                <a:latin typeface="Arial" pitchFamily="34" charset="0"/>
                <a:ea typeface="Times New Roman" pitchFamily="18" charset="0"/>
                <a:cs typeface="Arial" pitchFamily="34" charset="0"/>
              </a:rPr>
              <a:t>SENCo</a:t>
            </a:r>
            <a:r>
              <a:rPr kumimoji="0" lang="en-GB" sz="1600" b="0" i="0" u="none" strike="noStrike" cap="none" normalizeH="0" baseline="0" dirty="0">
                <a:ln>
                  <a:noFill/>
                </a:ln>
                <a:effectLst/>
                <a:latin typeface="Arial" pitchFamily="34" charset="0"/>
                <a:ea typeface="Times New Roman" pitchFamily="18" charset="0"/>
                <a:cs typeface="Arial" pitchFamily="34" charset="0"/>
              </a:rPr>
              <a:t>), Mrs Phillips. </a:t>
            </a:r>
            <a:r>
              <a:rPr kumimoji="0" lang="en-US" sz="1600" b="0" i="0" u="none" strike="noStrike" cap="none" normalizeH="0" baseline="0" dirty="0">
                <a:ln>
                  <a:noFill/>
                </a:ln>
                <a:effectLst/>
                <a:latin typeface="Arial" pitchFamily="34" charset="0"/>
                <a:ea typeface="Times New Roman" pitchFamily="18" charset="0"/>
                <a:cs typeface="Arial" pitchFamily="34" charset="0"/>
              </a:rPr>
              <a:t>Mrs. Phillips runs an SEND surgery on a </a:t>
            </a:r>
            <a:r>
              <a:rPr lang="en-US" sz="1600" dirty="0">
                <a:latin typeface="Arial" pitchFamily="34" charset="0"/>
                <a:ea typeface="Times New Roman" pitchFamily="18" charset="0"/>
                <a:cs typeface="Arial" pitchFamily="34" charset="0"/>
              </a:rPr>
              <a:t>Tuesday</a:t>
            </a:r>
            <a:r>
              <a:rPr kumimoji="0" lang="en-US" sz="1600" b="0" i="0" u="none" strike="noStrike" cap="none" normalizeH="0" baseline="0" dirty="0">
                <a:ln>
                  <a:noFill/>
                </a:ln>
                <a:effectLst/>
                <a:latin typeface="Arial" pitchFamily="34" charset="0"/>
                <a:ea typeface="Times New Roman" pitchFamily="18" charset="0"/>
                <a:cs typeface="Arial" pitchFamily="34" charset="0"/>
              </a:rPr>
              <a:t> morning between 8.50am and 9.15am when you can</a:t>
            </a:r>
            <a:r>
              <a:rPr kumimoji="0" lang="en-US" sz="1600" b="0" i="0" u="none" strike="noStrike" cap="none" normalizeH="0" dirty="0">
                <a:ln>
                  <a:noFill/>
                </a:ln>
                <a:effectLst/>
                <a:latin typeface="Arial" pitchFamily="34" charset="0"/>
                <a:ea typeface="Times New Roman" pitchFamily="18" charset="0"/>
                <a:cs typeface="Arial" pitchFamily="34" charset="0"/>
              </a:rPr>
              <a:t> make contact </a:t>
            </a:r>
            <a:r>
              <a:rPr lang="en-US" sz="1600" dirty="0">
                <a:latin typeface="Arial" pitchFamily="34" charset="0"/>
                <a:ea typeface="Times New Roman" pitchFamily="18" charset="0"/>
                <a:cs typeface="Arial" pitchFamily="34" charset="0"/>
              </a:rPr>
              <a:t>with her </a:t>
            </a:r>
            <a:r>
              <a:rPr kumimoji="0" lang="en-US" sz="1600" b="0" i="0" u="none" strike="noStrike" cap="none" normalizeH="0" baseline="0" dirty="0">
                <a:ln>
                  <a:noFill/>
                </a:ln>
                <a:effectLst/>
                <a:latin typeface="Arial" pitchFamily="34" charset="0"/>
                <a:ea typeface="Times New Roman" pitchFamily="18" charset="0"/>
                <a:cs typeface="Arial" pitchFamily="34" charset="0"/>
              </a:rPr>
              <a:t>and discuss an SEN related enquiry. You can of course make an appointment at another time if </a:t>
            </a:r>
            <a:r>
              <a:rPr lang="en-US" sz="1600" dirty="0">
                <a:latin typeface="Arial" pitchFamily="34" charset="0"/>
                <a:ea typeface="Times New Roman" pitchFamily="18" charset="0"/>
                <a:cs typeface="Arial" pitchFamily="34" charset="0"/>
              </a:rPr>
              <a:t>Tuesday</a:t>
            </a:r>
            <a:r>
              <a:rPr kumimoji="0" lang="en-US" sz="1600" b="0" i="0" u="none" strike="noStrike" cap="none" normalizeH="0" baseline="0" dirty="0">
                <a:ln>
                  <a:noFill/>
                </a:ln>
                <a:effectLst/>
                <a:latin typeface="Arial" pitchFamily="34" charset="0"/>
                <a:ea typeface="Times New Roman" pitchFamily="18" charset="0"/>
                <a:cs typeface="Arial" pitchFamily="34" charset="0"/>
              </a:rPr>
              <a:t> is not convenient.</a:t>
            </a:r>
            <a:r>
              <a:rPr kumimoji="0" lang="en-GB" sz="1600" b="0" i="0" u="none" strike="noStrike" cap="none" normalizeH="0" baseline="0" dirty="0">
                <a:ln>
                  <a:noFill/>
                </a:ln>
                <a:effectLst/>
                <a:latin typeface="Arial" pitchFamily="34" charset="0"/>
                <a:ea typeface="Times New Roman" pitchFamily="18" charset="0"/>
                <a:cs typeface="Arial" pitchFamily="34" charset="0"/>
              </a:rPr>
              <a:t>Our SEND Governor can also be contacted for support.</a:t>
            </a:r>
            <a:endParaRPr kumimoji="0" lang="en-GB" sz="1600" b="0" i="0" u="none" strike="noStrike" cap="none" normalizeH="0" baseline="0" dirty="0">
              <a:ln>
                <a:noFill/>
              </a:ln>
              <a:effectLst/>
              <a:latin typeface="Arial" pitchFamily="34" charset="0"/>
              <a:cs typeface="Arial" pitchFamily="34" charset="0"/>
            </a:endParaRPr>
          </a:p>
        </p:txBody>
      </p:sp>
      <p:sp>
        <p:nvSpPr>
          <p:cNvPr id="6" name="Rectangle 5"/>
          <p:cNvSpPr/>
          <p:nvPr/>
        </p:nvSpPr>
        <p:spPr>
          <a:xfrm>
            <a:off x="7596336" y="6354038"/>
            <a:ext cx="1422825" cy="369332"/>
          </a:xfrm>
          <a:prstGeom prst="rect">
            <a:avLst/>
          </a:prstGeom>
        </p:spPr>
        <p:txBody>
          <a:bodyPr wrap="none">
            <a:spAutoFit/>
          </a:bodyPr>
          <a:lstStyle/>
          <a:p>
            <a:r>
              <a:rPr lang="en-GB" dirty="0">
                <a:hlinkClick r:id="rId5" action="ppaction://hlinksldjump"/>
              </a:rPr>
              <a:t>BACK TO TOP</a:t>
            </a: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grayscl/>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540568" y="23149"/>
            <a:ext cx="9805451" cy="6858001"/>
          </a:xfrm>
          <a:prstGeom prst="rect">
            <a:avLst/>
          </a:prstGeom>
        </p:spPr>
      </p:pic>
      <p:sp>
        <p:nvSpPr>
          <p:cNvPr id="2" name="Title 1"/>
          <p:cNvSpPr>
            <a:spLocks noGrp="1"/>
          </p:cNvSpPr>
          <p:nvPr>
            <p:ph type="title"/>
          </p:nvPr>
        </p:nvSpPr>
        <p:spPr/>
        <p:txBody>
          <a:bodyPr>
            <a:noAutofit/>
          </a:bodyPr>
          <a:lstStyle/>
          <a:p>
            <a:br>
              <a:rPr lang="en-GB" sz="3200" dirty="0"/>
            </a:br>
            <a:r>
              <a:rPr lang="en-GB" sz="3200" u="sng" dirty="0"/>
              <a:t>How does the school identify a Special Educational Need?</a:t>
            </a:r>
            <a:br>
              <a:rPr lang="en-GB" sz="4800" u="sng" dirty="0">
                <a:solidFill>
                  <a:srgbClr val="0070C0"/>
                </a:solidFill>
              </a:rPr>
            </a:br>
            <a:endParaRPr lang="en-GB" sz="4800" u="sng" dirty="0"/>
          </a:p>
        </p:txBody>
      </p:sp>
      <p:sp>
        <p:nvSpPr>
          <p:cNvPr id="3" name="Content Placeholder 2"/>
          <p:cNvSpPr>
            <a:spLocks noGrp="1"/>
          </p:cNvSpPr>
          <p:nvPr>
            <p:ph idx="1"/>
          </p:nvPr>
        </p:nvSpPr>
        <p:spPr>
          <a:xfrm>
            <a:off x="4362157" y="1628800"/>
            <a:ext cx="4614866" cy="4525963"/>
          </a:xfrm>
        </p:spPr>
        <p:txBody>
          <a:bodyPr>
            <a:normAutofit fontScale="85000" lnSpcReduction="10000"/>
          </a:bodyPr>
          <a:lstStyle/>
          <a:p>
            <a:pPr marL="0" indent="0">
              <a:buNone/>
            </a:pPr>
            <a:r>
              <a:rPr lang="en-GB" b="1" dirty="0"/>
              <a:t>At Morice Town Primary, the attainment and progress of all children is carefully tracked and regularly monitored throughout the school year. If teachers have a concern about the progress or attainment of a child, their behaviour within school or a social interaction difficulty they will discuss their concerns with parents.</a:t>
            </a:r>
          </a:p>
          <a:p>
            <a:pPr>
              <a:buNone/>
            </a:pPr>
            <a:endParaRPr lang="en-GB" dirty="0"/>
          </a:p>
        </p:txBody>
      </p:sp>
      <p:sp>
        <p:nvSpPr>
          <p:cNvPr id="4" name="Rectangle 3"/>
          <p:cNvSpPr/>
          <p:nvPr/>
        </p:nvSpPr>
        <p:spPr>
          <a:xfrm>
            <a:off x="7286644" y="6286520"/>
            <a:ext cx="1422825" cy="369332"/>
          </a:xfrm>
          <a:prstGeom prst="rect">
            <a:avLst/>
          </a:prstGeom>
        </p:spPr>
        <p:txBody>
          <a:bodyPr wrap="none">
            <a:spAutoFit/>
          </a:bodyPr>
          <a:lstStyle/>
          <a:p>
            <a:r>
              <a:rPr lang="en-GB" dirty="0">
                <a:hlinkClick r:id="rId4" action="ppaction://hlinksldjump"/>
              </a:rPr>
              <a:t>BACK TO TOP</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5892" y="0"/>
            <a:ext cx="9149892" cy="6853587"/>
          </a:xfrm>
          <a:prstGeom prst="rect">
            <a:avLst/>
          </a:prstGeom>
        </p:spPr>
      </p:pic>
      <p:sp>
        <p:nvSpPr>
          <p:cNvPr id="2" name="Title 1"/>
          <p:cNvSpPr>
            <a:spLocks noGrp="1"/>
          </p:cNvSpPr>
          <p:nvPr>
            <p:ph type="title"/>
          </p:nvPr>
        </p:nvSpPr>
        <p:spPr>
          <a:xfrm>
            <a:off x="500034" y="214290"/>
            <a:ext cx="8229600" cy="1143000"/>
          </a:xfrm>
        </p:spPr>
        <p:txBody>
          <a:bodyPr>
            <a:normAutofit fontScale="90000"/>
          </a:bodyPr>
          <a:lstStyle/>
          <a:p>
            <a:br>
              <a:rPr lang="en-GB" sz="2700" dirty="0"/>
            </a:br>
            <a:r>
              <a:rPr lang="en-GB" sz="2700" u="sng" dirty="0"/>
              <a:t>How does the school support children with a Special Educational Need?</a:t>
            </a:r>
            <a:br>
              <a:rPr lang="en-GB" dirty="0">
                <a:solidFill>
                  <a:srgbClr val="0070C0"/>
                </a:solidFill>
              </a:rPr>
            </a:br>
            <a:endParaRPr lang="en-GB" dirty="0"/>
          </a:p>
        </p:txBody>
      </p:sp>
      <p:sp>
        <p:nvSpPr>
          <p:cNvPr id="3" name="Content Placeholder 2"/>
          <p:cNvSpPr>
            <a:spLocks noGrp="1"/>
          </p:cNvSpPr>
          <p:nvPr>
            <p:ph idx="1"/>
          </p:nvPr>
        </p:nvSpPr>
        <p:spPr>
          <a:xfrm>
            <a:off x="500034" y="714356"/>
            <a:ext cx="8229600" cy="2143140"/>
          </a:xfrm>
        </p:spPr>
        <p:txBody>
          <a:bodyPr>
            <a:normAutofit fontScale="92500" lnSpcReduction="10000"/>
          </a:bodyPr>
          <a:lstStyle/>
          <a:p>
            <a:pPr>
              <a:buNone/>
            </a:pPr>
            <a:r>
              <a:rPr lang="en-US" dirty="0"/>
              <a:t> </a:t>
            </a:r>
            <a:endParaRPr lang="en-GB" dirty="0"/>
          </a:p>
          <a:p>
            <a:pPr>
              <a:buNone/>
            </a:pPr>
            <a:r>
              <a:rPr lang="en-US" sz="1600" dirty="0"/>
              <a:t>        Special educational provision is underpinned by high quality teaching.  At Morice Town Primary Academy our priority is to ensure that all children, including children with SEN have access to outstanding lessons which are appropriately differentiated and personalised to meet the needs of individual children. </a:t>
            </a:r>
            <a:endParaRPr lang="en-GB" sz="1600" dirty="0"/>
          </a:p>
          <a:p>
            <a:pPr>
              <a:buNone/>
            </a:pPr>
            <a:r>
              <a:rPr lang="en-US" sz="1600" dirty="0"/>
              <a:t>         We also recognise that some children will require educational provision that is ‘additional to’ or ‘different from’ this. To achieve this, we engage in a cyclical four-stage process: ‘Assess, Plan, Do and Review’: </a:t>
            </a:r>
            <a:endParaRPr lang="en-GB" sz="1600" dirty="0"/>
          </a:p>
          <a:p>
            <a:pPr>
              <a:buNone/>
            </a:pPr>
            <a:endParaRPr lang="en-GB" dirty="0"/>
          </a:p>
        </p:txBody>
      </p:sp>
      <p:sp>
        <p:nvSpPr>
          <p:cNvPr id="2053" name="Rectangle 5"/>
          <p:cNvSpPr>
            <a:spLocks noChangeArrowheads="1"/>
          </p:cNvSpPr>
          <p:nvPr/>
        </p:nvSpPr>
        <p:spPr bwMode="auto">
          <a:xfrm>
            <a:off x="500034" y="2786058"/>
            <a:ext cx="3714776" cy="16619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a:ln>
                  <a:noFill/>
                </a:ln>
                <a:solidFill>
                  <a:srgbClr val="002060"/>
                </a:solidFill>
                <a:effectLst/>
                <a:ea typeface="Times New Roman" pitchFamily="18" charset="0"/>
                <a:cs typeface="Times New Roman" pitchFamily="18" charset="0"/>
              </a:rPr>
              <a:t> </a:t>
            </a:r>
            <a:r>
              <a:rPr kumimoji="0" lang="en-US" sz="2000" b="1" i="0" u="none" strike="noStrike" cap="none" normalizeH="0" baseline="0" dirty="0">
                <a:ln>
                  <a:noFill/>
                </a:ln>
                <a:solidFill>
                  <a:srgbClr val="002060"/>
                </a:solidFill>
                <a:effectLst/>
                <a:ea typeface="Times New Roman" pitchFamily="18" charset="0"/>
                <a:cs typeface="Times New Roman" pitchFamily="18" charset="0"/>
              </a:rPr>
              <a:t>Assess</a:t>
            </a:r>
            <a:r>
              <a:rPr kumimoji="0" lang="en-US" b="0" i="0" u="none" strike="noStrike" cap="none" normalizeH="0" baseline="0" dirty="0">
                <a:ln>
                  <a:noFill/>
                </a:ln>
                <a:solidFill>
                  <a:srgbClr val="002060"/>
                </a:solidFill>
                <a:effectLst/>
                <a:ea typeface="Times New Roman" pitchFamily="18" charset="0"/>
                <a:cs typeface="Times New Roman" pitchFamily="18" charset="0"/>
              </a:rPr>
              <a:t>: The class teachers and if necessary the SENCo and professionals from external agencies, assess the needs of the individuals. </a:t>
            </a:r>
            <a:endParaRPr kumimoji="0" lang="en-GB" sz="1100" b="0" i="0" u="none" strike="noStrike" cap="none" normalizeH="0" baseline="0" dirty="0">
              <a:ln>
                <a:noFill/>
              </a:ln>
              <a:solidFill>
                <a:srgbClr val="002060"/>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a:ln>
                <a:noFill/>
              </a:ln>
              <a:solidFill>
                <a:schemeClr val="tx1"/>
              </a:solidFill>
              <a:effectLst/>
              <a:latin typeface="Arial" pitchFamily="34" charset="0"/>
              <a:cs typeface="Arial" pitchFamily="34" charset="0"/>
            </a:endParaRPr>
          </a:p>
        </p:txBody>
      </p:sp>
      <p:sp>
        <p:nvSpPr>
          <p:cNvPr id="2054" name="Rectangle 6"/>
          <p:cNvSpPr>
            <a:spLocks noChangeArrowheads="1"/>
          </p:cNvSpPr>
          <p:nvPr/>
        </p:nvSpPr>
        <p:spPr bwMode="auto">
          <a:xfrm>
            <a:off x="5143504" y="2786058"/>
            <a:ext cx="3786214" cy="1231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a:ln>
                  <a:noFill/>
                </a:ln>
                <a:solidFill>
                  <a:schemeClr val="accent6">
                    <a:lumMod val="75000"/>
                  </a:schemeClr>
                </a:solidFill>
                <a:effectLst/>
                <a:ea typeface="Times New Roman" pitchFamily="18" charset="0"/>
                <a:cs typeface="Times New Roman" pitchFamily="18" charset="0"/>
              </a:rPr>
              <a:t> </a:t>
            </a:r>
            <a:r>
              <a:rPr kumimoji="0" lang="en-US" sz="2000" b="1" i="0" u="none" strike="noStrike" cap="none" normalizeH="0" baseline="0" dirty="0">
                <a:ln>
                  <a:noFill/>
                </a:ln>
                <a:solidFill>
                  <a:schemeClr val="accent6">
                    <a:lumMod val="75000"/>
                  </a:schemeClr>
                </a:solidFill>
                <a:effectLst/>
                <a:ea typeface="Times New Roman" pitchFamily="18" charset="0"/>
                <a:cs typeface="Times New Roman" pitchFamily="18" charset="0"/>
              </a:rPr>
              <a:t>Plan</a:t>
            </a:r>
            <a:r>
              <a:rPr kumimoji="0" lang="en-US" b="0" i="0" u="none" strike="noStrike" cap="none" normalizeH="0" baseline="0" dirty="0">
                <a:ln>
                  <a:noFill/>
                </a:ln>
                <a:solidFill>
                  <a:schemeClr val="accent6">
                    <a:lumMod val="75000"/>
                  </a:schemeClr>
                </a:solidFill>
                <a:effectLst/>
                <a:ea typeface="Times New Roman" pitchFamily="18" charset="0"/>
                <a:cs typeface="Times New Roman" pitchFamily="18" charset="0"/>
              </a:rPr>
              <a:t>: We identify the barriers to learning, intended outcomes</a:t>
            </a:r>
            <a:r>
              <a:rPr kumimoji="0" lang="en-US" b="0" i="0" u="none" strike="noStrike" cap="none" normalizeH="0" dirty="0">
                <a:ln>
                  <a:noFill/>
                </a:ln>
                <a:solidFill>
                  <a:schemeClr val="accent6">
                    <a:lumMod val="75000"/>
                  </a:schemeClr>
                </a:solidFill>
                <a:effectLst/>
                <a:ea typeface="Times New Roman" pitchFamily="18" charset="0"/>
                <a:cs typeface="Times New Roman" pitchFamily="18" charset="0"/>
              </a:rPr>
              <a:t> and plan</a:t>
            </a:r>
            <a:r>
              <a:rPr kumimoji="0" lang="en-US" b="0" i="0" u="none" strike="noStrike" cap="none" normalizeH="0" baseline="0" dirty="0">
                <a:ln>
                  <a:noFill/>
                </a:ln>
                <a:solidFill>
                  <a:schemeClr val="accent6">
                    <a:lumMod val="75000"/>
                  </a:schemeClr>
                </a:solidFill>
                <a:effectLst/>
                <a:ea typeface="Times New Roman" pitchFamily="18" charset="0"/>
                <a:cs typeface="Times New Roman" pitchFamily="18" charset="0"/>
              </a:rPr>
              <a:t> appropriate support and intervention to meet those outcomes. </a:t>
            </a:r>
            <a:endParaRPr kumimoji="0" lang="en-US" sz="2800" b="0" i="0" u="none" strike="noStrike" cap="none" normalizeH="0" baseline="0" dirty="0">
              <a:ln>
                <a:noFill/>
              </a:ln>
              <a:solidFill>
                <a:schemeClr val="accent6">
                  <a:lumMod val="75000"/>
                </a:schemeClr>
              </a:solidFill>
              <a:effectLst/>
              <a:cs typeface="Arial" pitchFamily="34" charset="0"/>
            </a:endParaRPr>
          </a:p>
        </p:txBody>
      </p:sp>
      <p:sp>
        <p:nvSpPr>
          <p:cNvPr id="2055" name="Rectangle 7"/>
          <p:cNvSpPr>
            <a:spLocks noChangeArrowheads="1"/>
          </p:cNvSpPr>
          <p:nvPr/>
        </p:nvSpPr>
        <p:spPr bwMode="auto">
          <a:xfrm>
            <a:off x="500034" y="4286256"/>
            <a:ext cx="4429156"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rgbClr val="C00000"/>
                </a:solidFill>
                <a:effectLst/>
                <a:ea typeface="Times New Roman" pitchFamily="18" charset="0"/>
                <a:cs typeface="Times New Roman" pitchFamily="18" charset="0"/>
              </a:rPr>
              <a:t>Do</a:t>
            </a:r>
            <a:r>
              <a:rPr kumimoji="0" lang="en-US" b="0" i="0" u="none" strike="noStrike" cap="none" normalizeH="0" baseline="0" dirty="0">
                <a:ln>
                  <a:noFill/>
                </a:ln>
                <a:solidFill>
                  <a:srgbClr val="C00000"/>
                </a:solidFill>
                <a:effectLst/>
                <a:ea typeface="Times New Roman" pitchFamily="18" charset="0"/>
                <a:cs typeface="Times New Roman" pitchFamily="18" charset="0"/>
              </a:rPr>
              <a:t>: We provide appropriate support either within the classroom or as</a:t>
            </a:r>
            <a:r>
              <a:rPr kumimoji="0" lang="en-US" sz="2400" b="0" i="0" u="none" strike="noStrike" cap="none" normalizeH="0" baseline="0" dirty="0">
                <a:ln>
                  <a:noFill/>
                </a:ln>
                <a:solidFill>
                  <a:srgbClr val="C00000"/>
                </a:solidFill>
                <a:effectLst/>
                <a:ea typeface="Times New Roman" pitchFamily="18" charset="0"/>
                <a:cs typeface="Times New Roman" pitchFamily="18" charset="0"/>
              </a:rPr>
              <a:t> </a:t>
            </a:r>
            <a:r>
              <a:rPr kumimoji="0" lang="en-US" b="0" i="0" u="none" strike="noStrike" cap="none" normalizeH="0" baseline="0" dirty="0">
                <a:ln>
                  <a:noFill/>
                </a:ln>
                <a:solidFill>
                  <a:srgbClr val="C00000"/>
                </a:solidFill>
                <a:effectLst/>
                <a:ea typeface="Times New Roman" pitchFamily="18" charset="0"/>
                <a:cs typeface="Times New Roman" pitchFamily="18" charset="0"/>
              </a:rPr>
              <a:t>part</a:t>
            </a:r>
            <a:r>
              <a:rPr kumimoji="0" lang="en-US" sz="2400" b="0" i="0" u="none" strike="noStrike" cap="none" normalizeH="0" baseline="0" dirty="0">
                <a:ln>
                  <a:noFill/>
                </a:ln>
                <a:solidFill>
                  <a:srgbClr val="C00000"/>
                </a:solidFill>
                <a:effectLst/>
                <a:ea typeface="Times New Roman" pitchFamily="18" charset="0"/>
                <a:cs typeface="Times New Roman" pitchFamily="18" charset="0"/>
              </a:rPr>
              <a:t> </a:t>
            </a:r>
            <a:r>
              <a:rPr kumimoji="0" lang="en-US" b="0" i="0" u="none" strike="noStrike" cap="none" normalizeH="0" baseline="0" dirty="0">
                <a:ln>
                  <a:noFill/>
                </a:ln>
                <a:solidFill>
                  <a:srgbClr val="C00000"/>
                </a:solidFill>
                <a:effectLst/>
                <a:ea typeface="Times New Roman" pitchFamily="18" charset="0"/>
                <a:cs typeface="Times New Roman" pitchFamily="18" charset="0"/>
              </a:rPr>
              <a:t>of a targeted intervention programme. This could involve the provision of a resource, a change in an approach to learning, access to technology or working with an adult. This support is recorded on an Individual Education Plan (IEP)</a:t>
            </a:r>
            <a:endParaRPr kumimoji="0" lang="en-GB" sz="1100" b="0" i="0" u="none" strike="noStrike" cap="none" normalizeH="0" baseline="0" dirty="0">
              <a:ln>
                <a:noFill/>
              </a:ln>
              <a:solidFill>
                <a:srgbClr val="C00000"/>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2800" b="0" i="0" u="none" strike="noStrike" cap="none" normalizeH="0" baseline="0" dirty="0">
              <a:ln>
                <a:noFill/>
              </a:ln>
              <a:solidFill>
                <a:schemeClr val="tx1"/>
              </a:solidFill>
              <a:effectLst/>
              <a:latin typeface="Arial" pitchFamily="34" charset="0"/>
              <a:cs typeface="Arial" pitchFamily="34" charset="0"/>
            </a:endParaRPr>
          </a:p>
        </p:txBody>
      </p:sp>
      <p:sp>
        <p:nvSpPr>
          <p:cNvPr id="2056" name="Rectangle 8"/>
          <p:cNvSpPr>
            <a:spLocks noChangeArrowheads="1"/>
          </p:cNvSpPr>
          <p:nvPr/>
        </p:nvSpPr>
        <p:spPr bwMode="auto">
          <a:xfrm>
            <a:off x="5143504" y="4429132"/>
            <a:ext cx="3429024" cy="12311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accent3">
                    <a:lumMod val="50000"/>
                  </a:schemeClr>
                </a:solidFill>
                <a:effectLst/>
                <a:ea typeface="Times New Roman" pitchFamily="18" charset="0"/>
                <a:cs typeface="Times New Roman" pitchFamily="18" charset="0"/>
              </a:rPr>
              <a:t>Review</a:t>
            </a:r>
            <a:r>
              <a:rPr kumimoji="0" lang="en-US" b="0" i="0" u="none" strike="noStrike" cap="none" normalizeH="0" baseline="0" dirty="0">
                <a:ln>
                  <a:noFill/>
                </a:ln>
                <a:solidFill>
                  <a:schemeClr val="accent3">
                    <a:lumMod val="50000"/>
                  </a:schemeClr>
                </a:solidFill>
                <a:effectLst/>
                <a:ea typeface="Times New Roman" pitchFamily="18" charset="0"/>
                <a:cs typeface="Times New Roman" pitchFamily="18" charset="0"/>
              </a:rPr>
              <a:t>: We evaluate the impact of the support provided and consider whether changes to the support need to be made. </a:t>
            </a:r>
            <a:endParaRPr kumimoji="0" lang="en-US" sz="2800" b="0" i="0" u="none" strike="noStrike" cap="none" normalizeH="0" baseline="0" dirty="0">
              <a:ln>
                <a:noFill/>
              </a:ln>
              <a:solidFill>
                <a:schemeClr val="accent3">
                  <a:lumMod val="50000"/>
                </a:schemeClr>
              </a:solidFill>
              <a:effectLst/>
              <a:cs typeface="Arial" pitchFamily="34" charset="0"/>
            </a:endParaRPr>
          </a:p>
        </p:txBody>
      </p:sp>
      <p:sp>
        <p:nvSpPr>
          <p:cNvPr id="19" name="Rectangle 18"/>
          <p:cNvSpPr/>
          <p:nvPr/>
        </p:nvSpPr>
        <p:spPr>
          <a:xfrm>
            <a:off x="7500958" y="6143644"/>
            <a:ext cx="1422825" cy="369332"/>
          </a:xfrm>
          <a:prstGeom prst="rect">
            <a:avLst/>
          </a:prstGeom>
        </p:spPr>
        <p:txBody>
          <a:bodyPr wrap="none">
            <a:spAutoFit/>
          </a:bodyPr>
          <a:lstStyle/>
          <a:p>
            <a:r>
              <a:rPr lang="en-GB" dirty="0">
                <a:hlinkClick r:id="rId3" action="ppaction://hlinksldjump"/>
              </a:rPr>
              <a:t>BACK TO TOP</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duotone>
              <a:schemeClr val="accent4">
                <a:shade val="45000"/>
                <a:satMod val="135000"/>
              </a:schemeClr>
              <a:prstClr val="white"/>
            </a:duotone>
            <a:extLst>
              <a:ext uri="{BEBA8EAE-BF5A-486C-A8C5-ECC9F3942E4B}">
                <a14:imgProps xmlns:a14="http://schemas.microsoft.com/office/drawing/2010/main">
                  <a14:imgLayer r:embed="rId3">
                    <a14:imgEffect>
                      <a14:saturation sat="66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flipH="1">
            <a:off x="-571536" y="-1"/>
            <a:ext cx="11501518" cy="6867677"/>
          </a:xfrm>
          <a:prstGeom prst="rect">
            <a:avLst/>
          </a:prstGeom>
          <a:noFill/>
          <a:ln>
            <a:noFill/>
          </a:ln>
        </p:spPr>
      </p:pic>
      <p:sp>
        <p:nvSpPr>
          <p:cNvPr id="2" name="Title 1"/>
          <p:cNvSpPr>
            <a:spLocks noGrp="1"/>
          </p:cNvSpPr>
          <p:nvPr>
            <p:ph type="title"/>
          </p:nvPr>
        </p:nvSpPr>
        <p:spPr>
          <a:xfrm>
            <a:off x="467544" y="260648"/>
            <a:ext cx="8229600" cy="1143000"/>
          </a:xfrm>
        </p:spPr>
        <p:txBody>
          <a:bodyPr>
            <a:normAutofit fontScale="90000"/>
          </a:bodyPr>
          <a:lstStyle/>
          <a:p>
            <a:br>
              <a:rPr lang="en-GB" sz="3100" dirty="0"/>
            </a:br>
            <a:r>
              <a:rPr lang="en-GB" sz="3100" u="sng" dirty="0"/>
              <a:t>What training and specialist expertise do the staff at Morice Town Primary have around SEN?</a:t>
            </a:r>
            <a:br>
              <a:rPr lang="en-GB" u="sng" dirty="0">
                <a:solidFill>
                  <a:srgbClr val="FF0000"/>
                </a:solidFill>
              </a:rPr>
            </a:br>
            <a:endParaRPr lang="en-GB" u="sng" dirty="0">
              <a:solidFill>
                <a:srgbClr val="FF0000"/>
              </a:solidFill>
            </a:endParaRPr>
          </a:p>
        </p:txBody>
      </p:sp>
      <p:sp>
        <p:nvSpPr>
          <p:cNvPr id="3" name="Content Placeholder 2"/>
          <p:cNvSpPr>
            <a:spLocks noGrp="1"/>
          </p:cNvSpPr>
          <p:nvPr>
            <p:ph idx="1"/>
          </p:nvPr>
        </p:nvSpPr>
        <p:spPr>
          <a:xfrm>
            <a:off x="0" y="1571612"/>
            <a:ext cx="4906888" cy="4870986"/>
          </a:xfrm>
        </p:spPr>
        <p:txBody>
          <a:bodyPr>
            <a:normAutofit/>
          </a:bodyPr>
          <a:lstStyle/>
          <a:p>
            <a:pPr>
              <a:buNone/>
            </a:pPr>
            <a:r>
              <a:rPr lang="en-GB" dirty="0"/>
              <a:t>   </a:t>
            </a:r>
            <a:r>
              <a:rPr lang="en-GB" sz="2400" dirty="0"/>
              <a:t>Teachers and support staff attend training courses run by outside support agencies that are relevant to the needs of the children at our school. Training might involve all staff or just specific members of staff who will be working with individually or with groups of children. This training includes Speech and Language, Autism Spectrum Disorder and Dyslexia.</a:t>
            </a:r>
          </a:p>
          <a:p>
            <a:pPr>
              <a:buNone/>
            </a:pPr>
            <a:r>
              <a:rPr lang="en-GB" sz="2400" dirty="0"/>
              <a:t> </a:t>
            </a:r>
          </a:p>
          <a:p>
            <a:pPr>
              <a:buNone/>
            </a:pPr>
            <a:endParaRPr lang="en-GB" dirty="0"/>
          </a:p>
        </p:txBody>
      </p:sp>
      <p:sp>
        <p:nvSpPr>
          <p:cNvPr id="4" name="Rectangle 3"/>
          <p:cNvSpPr/>
          <p:nvPr/>
        </p:nvSpPr>
        <p:spPr>
          <a:xfrm>
            <a:off x="7429520" y="6286520"/>
            <a:ext cx="1422825" cy="369332"/>
          </a:xfrm>
          <a:prstGeom prst="rect">
            <a:avLst/>
          </a:prstGeom>
        </p:spPr>
        <p:txBody>
          <a:bodyPr wrap="none">
            <a:spAutoFit/>
          </a:bodyPr>
          <a:lstStyle/>
          <a:p>
            <a:r>
              <a:rPr lang="en-GB" dirty="0">
                <a:hlinkClick r:id="rId4" action="ppaction://hlinksldjump"/>
              </a:rPr>
              <a:t>BACK TO TOP</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252536" y="0"/>
            <a:ext cx="10183287" cy="6858000"/>
          </a:xfrm>
          <a:prstGeom prst="rect">
            <a:avLst/>
          </a:prstGeom>
        </p:spPr>
      </p:pic>
      <p:sp>
        <p:nvSpPr>
          <p:cNvPr id="2" name="Title 1"/>
          <p:cNvSpPr>
            <a:spLocks noGrp="1"/>
          </p:cNvSpPr>
          <p:nvPr>
            <p:ph type="title"/>
          </p:nvPr>
        </p:nvSpPr>
        <p:spPr/>
        <p:txBody>
          <a:bodyPr>
            <a:normAutofit fontScale="90000"/>
          </a:bodyPr>
          <a:lstStyle/>
          <a:p>
            <a:r>
              <a:rPr lang="en-GB" sz="3100" dirty="0"/>
              <a:t>What further external support can the school access to support children and their families?</a:t>
            </a:r>
            <a:br>
              <a:rPr lang="en-GB" dirty="0">
                <a:solidFill>
                  <a:srgbClr val="0070C0"/>
                </a:solidFill>
              </a:rPr>
            </a:br>
            <a:endParaRPr lang="en-GB" dirty="0"/>
          </a:p>
        </p:txBody>
      </p:sp>
      <p:sp>
        <p:nvSpPr>
          <p:cNvPr id="3" name="Content Placeholder 2"/>
          <p:cNvSpPr>
            <a:spLocks noGrp="1"/>
          </p:cNvSpPr>
          <p:nvPr>
            <p:ph idx="1"/>
          </p:nvPr>
        </p:nvSpPr>
        <p:spPr>
          <a:xfrm>
            <a:off x="457200" y="1600200"/>
            <a:ext cx="7972452" cy="4114815"/>
          </a:xfrm>
        </p:spPr>
        <p:txBody>
          <a:bodyPr>
            <a:normAutofit fontScale="92500" lnSpcReduction="10000"/>
          </a:bodyPr>
          <a:lstStyle/>
          <a:p>
            <a:pPr>
              <a:buNone/>
            </a:pPr>
            <a:r>
              <a:rPr lang="en-GB" dirty="0"/>
              <a:t>    </a:t>
            </a:r>
            <a:r>
              <a:rPr lang="en-GB" sz="3000" dirty="0"/>
              <a:t>We have access to a range of external support services including the Multi Agency Support Team (MAST), Communication Interaction Team (CIT), Children’s Speech and Language Service, Social Care, Plymouth Psychology Service and Counselling services. The Plymouth Online Directory (POD) is a very useful website which contains details Primary Schools, Secondary Schools, Special Schools and agencies involved in supporting children and young people.</a:t>
            </a:r>
            <a:endParaRPr lang="en-GB" dirty="0"/>
          </a:p>
          <a:p>
            <a:endParaRPr lang="en-GB" dirty="0"/>
          </a:p>
        </p:txBody>
      </p:sp>
      <p:sp>
        <p:nvSpPr>
          <p:cNvPr id="5" name="Rectangle 4"/>
          <p:cNvSpPr/>
          <p:nvPr/>
        </p:nvSpPr>
        <p:spPr>
          <a:xfrm>
            <a:off x="7215206" y="6143644"/>
            <a:ext cx="1422825" cy="369332"/>
          </a:xfrm>
          <a:prstGeom prst="rect">
            <a:avLst/>
          </a:prstGeom>
        </p:spPr>
        <p:txBody>
          <a:bodyPr wrap="none">
            <a:spAutoFit/>
          </a:bodyPr>
          <a:lstStyle/>
          <a:p>
            <a:r>
              <a:rPr lang="en-GB" dirty="0">
                <a:hlinkClick r:id="rId3" action="ppaction://hlinksldjump"/>
              </a:rPr>
              <a:t>BACK TO TOP</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a:t>How are parents/carers and children supported to share their views and concerns, and work alongside the school?</a:t>
            </a:r>
            <a:br>
              <a:rPr lang="en-GB" sz="2800" u="sng" dirty="0"/>
            </a:br>
            <a:endParaRPr lang="en-GB" sz="2800" u="sng" dirty="0"/>
          </a:p>
        </p:txBody>
      </p:sp>
      <p:sp>
        <p:nvSpPr>
          <p:cNvPr id="3" name="Content Placeholder 2"/>
          <p:cNvSpPr>
            <a:spLocks noGrp="1"/>
          </p:cNvSpPr>
          <p:nvPr>
            <p:ph idx="1"/>
          </p:nvPr>
        </p:nvSpPr>
        <p:spPr>
          <a:xfrm>
            <a:off x="457200" y="1600200"/>
            <a:ext cx="8258204" cy="4543443"/>
          </a:xfrm>
        </p:spPr>
        <p:txBody>
          <a:bodyPr>
            <a:normAutofit fontScale="70000" lnSpcReduction="20000"/>
          </a:bodyPr>
          <a:lstStyle/>
          <a:p>
            <a:pPr>
              <a:buNone/>
            </a:pPr>
            <a:r>
              <a:rPr lang="en-GB" dirty="0"/>
              <a:t>      At Morice Town Primary we recognise the value of working in collaboration with parents and carers of children with SEND in order to achieve the best outcomes for them. As a school we strive to ensure a high level of communication with parents so that you feel well informed about what is happening in school and how your child is progressing. This includes our Parents’ meetings once a term for our SEND children and those on a ‘Record of Concern’, a written report and additional meetings should they be necessary with the class teacher, SENCo, Executive Head, Assistant Headteacher or professionals for outside support agencies working with your child.</a:t>
            </a:r>
          </a:p>
          <a:p>
            <a:pPr>
              <a:buNone/>
            </a:pPr>
            <a:r>
              <a:rPr lang="en-GB" dirty="0"/>
              <a:t> </a:t>
            </a:r>
          </a:p>
          <a:p>
            <a:pPr>
              <a:buNone/>
            </a:pPr>
            <a:r>
              <a:rPr lang="en-GB" dirty="0"/>
              <a:t>     For children with Education, Health and Care Plans, parents will be invited to attend their Annual Review meeting in which children’s progress against their individual targets is looked at in detail and future provision is jointly agreed.</a:t>
            </a:r>
          </a:p>
          <a:p>
            <a:endParaRPr lang="en-GB" dirty="0"/>
          </a:p>
        </p:txBody>
      </p:sp>
      <p:sp>
        <p:nvSpPr>
          <p:cNvPr id="4" name="Rectangle 3"/>
          <p:cNvSpPr/>
          <p:nvPr/>
        </p:nvSpPr>
        <p:spPr>
          <a:xfrm>
            <a:off x="7429520" y="6072206"/>
            <a:ext cx="1422825" cy="369332"/>
          </a:xfrm>
          <a:prstGeom prst="rect">
            <a:avLst/>
          </a:prstGeom>
        </p:spPr>
        <p:txBody>
          <a:bodyPr wrap="none">
            <a:spAutoFit/>
          </a:bodyPr>
          <a:lstStyle/>
          <a:p>
            <a:r>
              <a:rPr lang="en-GB" dirty="0">
                <a:hlinkClick r:id="rId3" action="ppaction://hlinksldjump"/>
              </a:rPr>
              <a:t>BACK TO TOP</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66000"/>
                    </a14:imgEffect>
                    <a14:imgEffect>
                      <a14:brightnessContrast bright="28000"/>
                    </a14:imgEffect>
                  </a14:imgLayer>
                </a14:imgProps>
              </a:ext>
              <a:ext uri="{28A0092B-C50C-407E-A947-70E740481C1C}">
                <a14:useLocalDpi xmlns:a14="http://schemas.microsoft.com/office/drawing/2010/main" val="0"/>
              </a:ext>
            </a:extLst>
          </a:blip>
          <a:stretch>
            <a:fillRect/>
          </a:stretch>
        </p:blipFill>
        <p:spPr>
          <a:xfrm>
            <a:off x="-2071734" y="-315415"/>
            <a:ext cx="12476074" cy="7173415"/>
          </a:xfrm>
          <a:prstGeom prst="rect">
            <a:avLst/>
          </a:prstGeom>
        </p:spPr>
      </p:pic>
      <p:sp>
        <p:nvSpPr>
          <p:cNvPr id="2" name="Title 1"/>
          <p:cNvSpPr>
            <a:spLocks noGrp="1"/>
          </p:cNvSpPr>
          <p:nvPr>
            <p:ph type="title"/>
          </p:nvPr>
        </p:nvSpPr>
        <p:spPr/>
        <p:txBody>
          <a:bodyPr>
            <a:noAutofit/>
          </a:bodyPr>
          <a:lstStyle/>
          <a:p>
            <a:r>
              <a:rPr lang="en-GB" sz="2400" u="sng" dirty="0"/>
              <a:t>How does the school support children and their families when they join our Foundation Class and when they leave to join Secondary School?</a:t>
            </a:r>
            <a:br>
              <a:rPr lang="en-GB" sz="2400" u="sng" dirty="0"/>
            </a:br>
            <a:endParaRPr lang="en-GB" sz="2400" u="sng" dirty="0"/>
          </a:p>
        </p:txBody>
      </p:sp>
      <p:sp>
        <p:nvSpPr>
          <p:cNvPr id="3" name="Content Placeholder 2"/>
          <p:cNvSpPr>
            <a:spLocks noGrp="1"/>
          </p:cNvSpPr>
          <p:nvPr>
            <p:ph idx="1"/>
          </p:nvPr>
        </p:nvSpPr>
        <p:spPr>
          <a:xfrm>
            <a:off x="2571736" y="1285860"/>
            <a:ext cx="6572264" cy="3168352"/>
          </a:xfrm>
        </p:spPr>
        <p:txBody>
          <a:bodyPr>
            <a:normAutofit fontScale="77500" lnSpcReduction="20000"/>
          </a:bodyPr>
          <a:lstStyle/>
          <a:p>
            <a:pPr>
              <a:buNone/>
            </a:pPr>
            <a:r>
              <a:rPr lang="en-GB" sz="1800" b="1" dirty="0"/>
              <a:t>         </a:t>
            </a:r>
            <a:r>
              <a:rPr lang="en-GB" sz="2300" b="1" dirty="0"/>
              <a:t>We follow the Plymouth Local Authority transition procedures which give guidance for supporting all children starting school and at transition times throughout their school life.</a:t>
            </a:r>
          </a:p>
          <a:p>
            <a:pPr>
              <a:buNone/>
            </a:pPr>
            <a:r>
              <a:rPr lang="en-GB" sz="2300" b="1" dirty="0"/>
              <a:t>       If your child has an identified SEND before joining school we will have a transition meeting with parents, Nursery/Pre-school staff and any professionals who may already be working with your child to discuss the best way to support your child in school. This may include arranging additional visits to school for your child prior to starting school. An action plan is written during this meeting to ensure you are fully aware of the support that will be put in place.</a:t>
            </a:r>
          </a:p>
          <a:p>
            <a:endParaRPr lang="en-GB" dirty="0"/>
          </a:p>
        </p:txBody>
      </p:sp>
      <p:sp>
        <p:nvSpPr>
          <p:cNvPr id="6145" name="Rectangle 1"/>
          <p:cNvSpPr>
            <a:spLocks noChangeArrowheads="1"/>
          </p:cNvSpPr>
          <p:nvPr/>
        </p:nvSpPr>
        <p:spPr bwMode="auto">
          <a:xfrm>
            <a:off x="428596" y="4441273"/>
            <a:ext cx="5857916"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tx1"/>
                </a:solidFill>
                <a:effectLst/>
                <a:latin typeface="Arial" pitchFamily="34" charset="0"/>
                <a:ea typeface="Times New Roman" pitchFamily="18" charset="0"/>
                <a:cs typeface="Arial" pitchFamily="34" charset="0"/>
              </a:rPr>
              <a:t>When your</a:t>
            </a:r>
            <a:r>
              <a:rPr kumimoji="0" lang="en-GB" sz="1600" b="0" i="0" u="none" strike="noStrike" cap="none" normalizeH="0" dirty="0">
                <a:ln>
                  <a:noFill/>
                </a:ln>
                <a:solidFill>
                  <a:schemeClr val="tx1"/>
                </a:solidFill>
                <a:effectLst/>
                <a:latin typeface="Arial" pitchFamily="34" charset="0"/>
                <a:ea typeface="Times New Roman" pitchFamily="18" charset="0"/>
                <a:cs typeface="Arial" pitchFamily="34" charset="0"/>
              </a:rPr>
              <a:t> </a:t>
            </a:r>
            <a:r>
              <a:rPr kumimoji="0" lang="en-GB" sz="1600" b="0" i="0" u="none" strike="noStrike" cap="none" normalizeH="0" baseline="0" dirty="0">
                <a:ln>
                  <a:noFill/>
                </a:ln>
                <a:solidFill>
                  <a:schemeClr val="tx1"/>
                </a:solidFill>
                <a:effectLst/>
                <a:latin typeface="Arial" pitchFamily="34" charset="0"/>
                <a:ea typeface="Times New Roman" pitchFamily="18" charset="0"/>
                <a:cs typeface="Arial" pitchFamily="34" charset="0"/>
              </a:rPr>
              <a:t>child is preparing to leave Year 6 and join Year 7</a:t>
            </a:r>
            <a:r>
              <a:rPr lang="en-GB" sz="1600" dirty="0">
                <a:latin typeface="Arial" pitchFamily="34" charset="0"/>
                <a:ea typeface="Times New Roman" pitchFamily="18" charset="0"/>
                <a:cs typeface="Arial" pitchFamily="34" charset="0"/>
              </a:rPr>
              <a:t> we use the Transition Portal to share information and</a:t>
            </a:r>
            <a:r>
              <a:rPr kumimoji="0" lang="en-GB" sz="16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lang="en-GB" sz="1600" dirty="0">
                <a:latin typeface="Arial" pitchFamily="34" charset="0"/>
                <a:ea typeface="Times New Roman" pitchFamily="18" charset="0"/>
                <a:cs typeface="Arial" pitchFamily="34" charset="0"/>
              </a:rPr>
              <a:t>will </a:t>
            </a:r>
            <a:r>
              <a:rPr kumimoji="0" lang="en-GB" sz="1600" b="0" i="0" u="none" strike="noStrike" cap="none" normalizeH="0" baseline="0" dirty="0">
                <a:ln>
                  <a:noFill/>
                </a:ln>
                <a:solidFill>
                  <a:schemeClr val="tx1"/>
                </a:solidFill>
                <a:effectLst/>
                <a:latin typeface="Arial" pitchFamily="34" charset="0"/>
                <a:ea typeface="Times New Roman" pitchFamily="18" charset="0"/>
                <a:cs typeface="Arial" pitchFamily="34" charset="0"/>
              </a:rPr>
              <a:t>meet with Secondary School staff </a:t>
            </a:r>
            <a:r>
              <a:rPr lang="en-GB" sz="1600" dirty="0">
                <a:latin typeface="Arial" pitchFamily="34" charset="0"/>
                <a:ea typeface="Times New Roman" pitchFamily="18" charset="0"/>
                <a:cs typeface="Arial" pitchFamily="34" charset="0"/>
              </a:rPr>
              <a:t>as part of an enhanced transition if needed.</a:t>
            </a:r>
            <a:r>
              <a:rPr kumimoji="0" lang="en-GB" sz="1600" b="0" i="0" u="none" strike="noStrike" cap="none" normalizeH="0" baseline="0" dirty="0">
                <a:ln>
                  <a:noFill/>
                </a:ln>
                <a:solidFill>
                  <a:schemeClr val="tx1"/>
                </a:solidFill>
                <a:effectLst/>
                <a:latin typeface="Arial" pitchFamily="34" charset="0"/>
                <a:ea typeface="Times New Roman" pitchFamily="18" charset="0"/>
                <a:cs typeface="Arial" pitchFamily="34" charset="0"/>
              </a:rPr>
              <a:t> This might include the child taking part in activities at the Secondary School or staff from the school visiting the child at our school.</a:t>
            </a:r>
            <a:endParaRPr kumimoji="0" lang="en-GB" sz="2400" b="0" i="0" u="none" strike="noStrike" cap="none" normalizeH="0" baseline="0" dirty="0">
              <a:ln>
                <a:noFill/>
              </a:ln>
              <a:solidFill>
                <a:schemeClr val="tx1"/>
              </a:solidFill>
              <a:effectLst/>
              <a:latin typeface="Arial" pitchFamily="34" charset="0"/>
              <a:cs typeface="Arial" pitchFamily="34" charset="0"/>
            </a:endParaRPr>
          </a:p>
        </p:txBody>
      </p:sp>
      <p:sp>
        <p:nvSpPr>
          <p:cNvPr id="6" name="Rectangle 5"/>
          <p:cNvSpPr/>
          <p:nvPr/>
        </p:nvSpPr>
        <p:spPr>
          <a:xfrm>
            <a:off x="7358082" y="6215082"/>
            <a:ext cx="1422825" cy="369332"/>
          </a:xfrm>
          <a:prstGeom prst="rect">
            <a:avLst/>
          </a:prstGeom>
        </p:spPr>
        <p:txBody>
          <a:bodyPr wrap="none">
            <a:spAutoFit/>
          </a:bodyPr>
          <a:lstStyle/>
          <a:p>
            <a:r>
              <a:rPr lang="en-GB" dirty="0">
                <a:hlinkClick r:id="rId4" action="ppaction://hlinksldjump"/>
              </a:rPr>
              <a:t>BACK TO TOP</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saturation sat="66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0" y="-1"/>
            <a:ext cx="9805845" cy="6858001"/>
          </a:xfrm>
          <a:prstGeom prst="rect">
            <a:avLst/>
          </a:prstGeom>
        </p:spPr>
      </p:pic>
      <p:sp>
        <p:nvSpPr>
          <p:cNvPr id="2" name="Title 1"/>
          <p:cNvSpPr>
            <a:spLocks noGrp="1"/>
          </p:cNvSpPr>
          <p:nvPr>
            <p:ph type="title"/>
          </p:nvPr>
        </p:nvSpPr>
        <p:spPr/>
        <p:txBody>
          <a:bodyPr>
            <a:noAutofit/>
          </a:bodyPr>
          <a:lstStyle/>
          <a:p>
            <a:r>
              <a:rPr lang="en-GB" sz="2800" u="sng" dirty="0"/>
              <a:t>How will the school let me know if they have any concerns about my child’s learning in school?</a:t>
            </a:r>
            <a:br>
              <a:rPr lang="en-GB" sz="2800" u="sng" dirty="0"/>
            </a:br>
            <a:endParaRPr lang="en-GB" sz="2800" u="sng" dirty="0"/>
          </a:p>
        </p:txBody>
      </p:sp>
      <p:sp>
        <p:nvSpPr>
          <p:cNvPr id="3" name="Content Placeholder 2"/>
          <p:cNvSpPr>
            <a:spLocks noGrp="1"/>
          </p:cNvSpPr>
          <p:nvPr>
            <p:ph idx="1"/>
          </p:nvPr>
        </p:nvSpPr>
        <p:spPr>
          <a:xfrm>
            <a:off x="0" y="1987013"/>
            <a:ext cx="5757874" cy="4525963"/>
          </a:xfrm>
        </p:spPr>
        <p:txBody>
          <a:bodyPr>
            <a:normAutofit fontScale="92500"/>
          </a:bodyPr>
          <a:lstStyle/>
          <a:p>
            <a:pPr>
              <a:buNone/>
            </a:pPr>
            <a:r>
              <a:rPr lang="en-US" sz="2400" dirty="0"/>
              <a:t>      </a:t>
            </a:r>
            <a:r>
              <a:rPr lang="en-US" sz="2800" dirty="0"/>
              <a:t>If your child’s teacher has concerns about any aspect of their learning they will contact you to arrange a meeting. The SENCo (Special Educational Needs Co-</a:t>
            </a:r>
            <a:r>
              <a:rPr lang="en-US" sz="2800" dirty="0" err="1"/>
              <a:t>ordinator</a:t>
            </a:r>
            <a:r>
              <a:rPr lang="en-US" sz="2800" dirty="0"/>
              <a:t>) may also attend this meeting where the concerns will be and ways to support your child will be discussed. This may include additional support outside of the classroom within a small group or support within the classroom.</a:t>
            </a:r>
            <a:endParaRPr lang="en-GB" sz="2000" dirty="0"/>
          </a:p>
          <a:p>
            <a:endParaRPr lang="en-GB" dirty="0"/>
          </a:p>
        </p:txBody>
      </p:sp>
      <p:sp>
        <p:nvSpPr>
          <p:cNvPr id="4" name="Rectangle 3"/>
          <p:cNvSpPr/>
          <p:nvPr/>
        </p:nvSpPr>
        <p:spPr>
          <a:xfrm>
            <a:off x="7429520" y="6143644"/>
            <a:ext cx="1422825" cy="369332"/>
          </a:xfrm>
          <a:prstGeom prst="rect">
            <a:avLst/>
          </a:prstGeom>
        </p:spPr>
        <p:txBody>
          <a:bodyPr wrap="none">
            <a:spAutoFit/>
          </a:bodyPr>
          <a:lstStyle/>
          <a:p>
            <a:r>
              <a:rPr lang="en-GB" dirty="0">
                <a:hlinkClick r:id="rId4" action="ppaction://hlinksldjump"/>
              </a:rPr>
              <a:t>BACK TO TOP</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duotone>
              <a:schemeClr val="bg2">
                <a:shade val="45000"/>
                <a:satMod val="135000"/>
              </a:schemeClr>
              <a:prstClr val="white"/>
            </a:duotone>
            <a:extLst>
              <a:ext uri="{BEBA8EAE-BF5A-486C-A8C5-ECC9F3942E4B}">
                <a14:imgProps xmlns:a14="http://schemas.microsoft.com/office/drawing/2010/main">
                  <a14:imgLayer r:embed="rId3">
                    <a14:imgEffect>
                      <a14:saturation sat="66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684584" y="0"/>
            <a:ext cx="10620663" cy="7262664"/>
          </a:xfrm>
        </p:spPr>
      </p:pic>
      <p:sp>
        <p:nvSpPr>
          <p:cNvPr id="2" name="Title 1"/>
          <p:cNvSpPr>
            <a:spLocks noGrp="1"/>
          </p:cNvSpPr>
          <p:nvPr>
            <p:ph type="title"/>
          </p:nvPr>
        </p:nvSpPr>
        <p:spPr/>
        <p:txBody>
          <a:bodyPr>
            <a:noAutofit/>
          </a:bodyPr>
          <a:lstStyle/>
          <a:p>
            <a:r>
              <a:rPr lang="en-GB" sz="2800" u="sng" dirty="0"/>
              <a:t>Where can I find information about the Local Authority’s ‘Local Offer’?</a:t>
            </a:r>
            <a:br>
              <a:rPr lang="en-GB" sz="2800" u="sng" dirty="0"/>
            </a:br>
            <a:endParaRPr lang="en-GB" sz="2800" u="sng" dirty="0"/>
          </a:p>
        </p:txBody>
      </p:sp>
      <p:sp>
        <p:nvSpPr>
          <p:cNvPr id="4" name="TextBox 3"/>
          <p:cNvSpPr txBox="1"/>
          <p:nvPr/>
        </p:nvSpPr>
        <p:spPr>
          <a:xfrm>
            <a:off x="7358082" y="6211669"/>
            <a:ext cx="1571636" cy="646331"/>
          </a:xfrm>
          <a:prstGeom prst="rect">
            <a:avLst/>
          </a:prstGeom>
          <a:noFill/>
        </p:spPr>
        <p:txBody>
          <a:bodyPr wrap="square" rtlCol="0">
            <a:spAutoFit/>
          </a:bodyPr>
          <a:lstStyle/>
          <a:p>
            <a:r>
              <a:rPr lang="en-GB" dirty="0">
                <a:hlinkClick r:id="rId4" action="ppaction://hlinksldjump"/>
              </a:rPr>
              <a:t>BACK TO TOP</a:t>
            </a:r>
            <a:endParaRPr lang="en-GB" dirty="0"/>
          </a:p>
          <a:p>
            <a:endParaRPr lang="en-GB" dirty="0"/>
          </a:p>
        </p:txBody>
      </p:sp>
      <p:sp>
        <p:nvSpPr>
          <p:cNvPr id="6" name="TextBox 5"/>
          <p:cNvSpPr txBox="1"/>
          <p:nvPr/>
        </p:nvSpPr>
        <p:spPr>
          <a:xfrm>
            <a:off x="285720" y="1571612"/>
            <a:ext cx="8858280" cy="1200329"/>
          </a:xfrm>
          <a:prstGeom prst="rect">
            <a:avLst/>
          </a:prstGeom>
          <a:noFill/>
        </p:spPr>
        <p:txBody>
          <a:bodyPr wrap="square" rtlCol="0">
            <a:spAutoFit/>
          </a:bodyPr>
          <a:lstStyle/>
          <a:p>
            <a:r>
              <a:rPr lang="en-GB" dirty="0"/>
              <a:t>The Plymouth Online Directory (POD) contains information on services provided in the Plymouth area, both in and outside school. Please use the link below to access further information.</a:t>
            </a:r>
          </a:p>
          <a:p>
            <a:endParaRPr lang="en-GB" dirty="0"/>
          </a:p>
        </p:txBody>
      </p:sp>
      <p:sp>
        <p:nvSpPr>
          <p:cNvPr id="7" name="Rectangle 6"/>
          <p:cNvSpPr/>
          <p:nvPr/>
        </p:nvSpPr>
        <p:spPr>
          <a:xfrm>
            <a:off x="-468560" y="3067328"/>
            <a:ext cx="7643866" cy="369332"/>
          </a:xfrm>
          <a:prstGeom prst="rect">
            <a:avLst/>
          </a:prstGeom>
        </p:spPr>
        <p:txBody>
          <a:bodyPr wrap="square">
            <a:spAutoFit/>
          </a:bodyPr>
          <a:lstStyle/>
          <a:p>
            <a:r>
              <a:rPr lang="en-GB" dirty="0"/>
              <a:t> </a:t>
            </a:r>
          </a:p>
        </p:txBody>
      </p:sp>
      <p:sp>
        <p:nvSpPr>
          <p:cNvPr id="9" name="TextBox 8">
            <a:extLst>
              <a:ext uri="{FF2B5EF4-FFF2-40B4-BE49-F238E27FC236}">
                <a16:creationId xmlns:a16="http://schemas.microsoft.com/office/drawing/2014/main" id="{900DDED0-EDCC-AB75-799F-1E6B5FF501D3}"/>
              </a:ext>
            </a:extLst>
          </p:cNvPr>
          <p:cNvSpPr txBox="1"/>
          <p:nvPr/>
        </p:nvSpPr>
        <p:spPr>
          <a:xfrm>
            <a:off x="1475656" y="2945243"/>
            <a:ext cx="5392992" cy="369332"/>
          </a:xfrm>
          <a:prstGeom prst="rect">
            <a:avLst/>
          </a:prstGeom>
          <a:noFill/>
        </p:spPr>
        <p:txBody>
          <a:bodyPr wrap="square">
            <a:spAutoFit/>
          </a:bodyPr>
          <a:lstStyle/>
          <a:p>
            <a:r>
              <a:rPr lang="en-US" dirty="0">
                <a:hlinkClick r:id="rId5"/>
              </a:rPr>
              <a:t>Plymouth Online Directory - Plymouth Online Directory</a:t>
            </a:r>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22320DB14B9E4AB62375B654439C59" ma:contentTypeVersion="14" ma:contentTypeDescription="Create a new document." ma:contentTypeScope="" ma:versionID="971365b0956b2ef41945bca309fbcdf1">
  <xsd:schema xmlns:xsd="http://www.w3.org/2001/XMLSchema" xmlns:xs="http://www.w3.org/2001/XMLSchema" xmlns:p="http://schemas.microsoft.com/office/2006/metadata/properties" xmlns:ns2="a76e3595-4924-457c-8315-2b3a099f4718" xmlns:ns3="a0888f78-0326-4007-b44e-5abb655a80d5" targetNamespace="http://schemas.microsoft.com/office/2006/metadata/properties" ma:root="true" ma:fieldsID="6eb8a3c93063f5d5e701fe45e2fc3478" ns2:_="" ns3:_="">
    <xsd:import namespace="a76e3595-4924-457c-8315-2b3a099f4718"/>
    <xsd:import namespace="a0888f78-0326-4007-b44e-5abb655a80d5"/>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6e3595-4924-457c-8315-2b3a099f471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9ea73f7e-2464-47b9-bdc8-a56a5085f16b"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0888f78-0326-4007-b44e-5abb655a80d5"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ffd71087-4f3f-4ca3-9af6-3b94c1b5db3e}" ma:internalName="TaxCatchAll" ma:showField="CatchAllData" ma:web="a0888f78-0326-4007-b44e-5abb655a80d5">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a0888f78-0326-4007-b44e-5abb655a80d5" xsi:nil="true"/>
    <lcf76f155ced4ddcb4097134ff3c332f xmlns="a76e3595-4924-457c-8315-2b3a099f471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31866A-A0B3-48FF-8CAB-BDE01F89BC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76e3595-4924-457c-8315-2b3a099f4718"/>
    <ds:schemaRef ds:uri="a0888f78-0326-4007-b44e-5abb655a80d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FC51FF6-72C9-4B13-8DDF-2B73F866B0DF}">
  <ds:schemaRefs>
    <ds:schemaRef ds:uri="http://schemas.microsoft.com/sharepoint/v3/contenttype/forms"/>
  </ds:schemaRefs>
</ds:datastoreItem>
</file>

<file path=customXml/itemProps3.xml><?xml version="1.0" encoding="utf-8"?>
<ds:datastoreItem xmlns:ds="http://schemas.openxmlformats.org/officeDocument/2006/customXml" ds:itemID="{0E830A3E-CFBF-4394-A7EE-6F931E0D9324}">
  <ds:schemaRefs>
    <ds:schemaRef ds:uri="http://schemas.microsoft.com/office/2006/metadata/properties"/>
    <ds:schemaRef ds:uri="http://schemas.microsoft.com/office/infopath/2007/PartnerControls"/>
    <ds:schemaRef ds:uri="20cb7bfa-bab4-4fd2-87e2-a5dc1f1abcff"/>
    <ds:schemaRef ds:uri="3137d840-47c9-40ee-8a8d-a659ce59fe8e"/>
    <ds:schemaRef ds:uri="a0888f78-0326-4007-b44e-5abb655a80d5"/>
    <ds:schemaRef ds:uri="a76e3595-4924-457c-8315-2b3a099f4718"/>
  </ds:schemaRefs>
</ds:datastoreItem>
</file>

<file path=docProps/app.xml><?xml version="1.0" encoding="utf-8"?>
<Properties xmlns="http://schemas.openxmlformats.org/officeDocument/2006/extended-properties" xmlns:vt="http://schemas.openxmlformats.org/officeDocument/2006/docPropsVTypes">
  <TotalTime>258</TotalTime>
  <Words>1577</Words>
  <Application>Microsoft Office PowerPoint</Application>
  <PresentationFormat>On-screen Show (4:3)</PresentationFormat>
  <Paragraphs>60</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Times New Roman</vt:lpstr>
      <vt:lpstr>Office Theme</vt:lpstr>
      <vt:lpstr>Morice Town PRIMARY ACADEMY Special Educational Needs (SEN) Information Report 2025-2026</vt:lpstr>
      <vt:lpstr>Special Educational Needs- Frequently asked Questions</vt:lpstr>
      <vt:lpstr>What Does SEN Mean?</vt:lpstr>
      <vt:lpstr> Who are the best people to talk to in this school if I think my child may have a Special Educational Need? </vt:lpstr>
      <vt:lpstr> How does the school identify a Special Educational Need? </vt:lpstr>
      <vt:lpstr> How does the school support children with a Special Educational Need? </vt:lpstr>
      <vt:lpstr> What training and specialist expertise do the staff at Morice Town Primary have around SEN? </vt:lpstr>
      <vt:lpstr>What further external support can the school access to support children and their families? </vt:lpstr>
      <vt:lpstr>How are parents/carers and children supported to share their views and concerns, and work alongside the school? </vt:lpstr>
      <vt:lpstr>How does the school support children and their families when they join our Foundation Class and when they leave to join Secondary School? </vt:lpstr>
      <vt:lpstr>How will the school let me know if they have any concerns about my child’s learning in school? </vt:lpstr>
      <vt:lpstr>Where can I find information about the Local Authority’s ‘Local Offer’?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Special Educational Needs (SEN) Information Report</dc:title>
  <dc:creator>zak</dc:creator>
  <cp:lastModifiedBy>Ronnie Naylor</cp:lastModifiedBy>
  <cp:revision>47</cp:revision>
  <dcterms:created xsi:type="dcterms:W3CDTF">2014-11-26T11:28:17Z</dcterms:created>
  <dcterms:modified xsi:type="dcterms:W3CDTF">2026-02-25T14:46:08Z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0x0101007922320DB14B9E4AB62375B654439C59</vt:lpwstr>
  </property>
</Properties>
</file>