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3" r:id="rId3"/>
    <p:sldId id="257" r:id="rId4"/>
    <p:sldId id="272" r:id="rId5"/>
    <p:sldId id="273" r:id="rId6"/>
    <p:sldId id="266" r:id="rId7"/>
    <p:sldId id="271" r:id="rId8"/>
    <p:sldId id="264" r:id="rId9"/>
    <p:sldId id="265" r:id="rId10"/>
    <p:sldId id="260" r:id="rId11"/>
    <p:sldId id="262" r:id="rId12"/>
    <p:sldId id="261" r:id="rId13"/>
    <p:sldId id="267" r:id="rId14"/>
    <p:sldId id="268" r:id="rId15"/>
    <p:sldId id="269" r:id="rId16"/>
    <p:sldId id="274" r:id="rId17"/>
    <p:sldId id="275" r:id="rId18"/>
    <p:sldId id="270" r:id="rId19"/>
    <p:sldId id="258" r:id="rId20"/>
    <p:sldId id="25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E29EB2-28DF-4AD1-AAD2-513750CC4B2B}" v="1" dt="2025-09-02T17:01:03.4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Jennings" userId="308027e8-86be-49a5-95e0-d79978b87745" providerId="ADAL" clId="{77E29EB2-28DF-4AD1-AAD2-513750CC4B2B}"/>
    <pc:docChg chg="modSld">
      <pc:chgData name="Rachel Jennings" userId="308027e8-86be-49a5-95e0-d79978b87745" providerId="ADAL" clId="{77E29EB2-28DF-4AD1-AAD2-513750CC4B2B}" dt="2025-09-02T17:02:24.944" v="83" actId="14100"/>
      <pc:docMkLst>
        <pc:docMk/>
      </pc:docMkLst>
      <pc:sldChg chg="addSp modSp mod">
        <pc:chgData name="Rachel Jennings" userId="308027e8-86be-49a5-95e0-d79978b87745" providerId="ADAL" clId="{77E29EB2-28DF-4AD1-AAD2-513750CC4B2B}" dt="2025-09-02T17:01:40.421" v="78" actId="20577"/>
        <pc:sldMkLst>
          <pc:docMk/>
          <pc:sldMk cId="1638776050" sldId="260"/>
        </pc:sldMkLst>
        <pc:spChg chg="add mod">
          <ac:chgData name="Rachel Jennings" userId="308027e8-86be-49a5-95e0-d79978b87745" providerId="ADAL" clId="{77E29EB2-28DF-4AD1-AAD2-513750CC4B2B}" dt="2025-09-02T17:01:40.421" v="78" actId="20577"/>
          <ac:spMkLst>
            <pc:docMk/>
            <pc:sldMk cId="1638776050" sldId="260"/>
            <ac:spMk id="6" creationId="{1FF06FFA-FB8F-E46B-8F4D-FAB0F40BEAF1}"/>
          </ac:spMkLst>
        </pc:spChg>
      </pc:sldChg>
      <pc:sldChg chg="addSp modSp mod">
        <pc:chgData name="Rachel Jennings" userId="308027e8-86be-49a5-95e0-d79978b87745" providerId="ADAL" clId="{77E29EB2-28DF-4AD1-AAD2-513750CC4B2B}" dt="2025-09-02T17:02:24.944" v="83" actId="14100"/>
        <pc:sldMkLst>
          <pc:docMk/>
          <pc:sldMk cId="3617612517" sldId="261"/>
        </pc:sldMkLst>
        <pc:spChg chg="add mod">
          <ac:chgData name="Rachel Jennings" userId="308027e8-86be-49a5-95e0-d79978b87745" providerId="ADAL" clId="{77E29EB2-28DF-4AD1-AAD2-513750CC4B2B}" dt="2025-09-02T17:02:24.944" v="83" actId="14100"/>
          <ac:spMkLst>
            <pc:docMk/>
            <pc:sldMk cId="3617612517" sldId="261"/>
            <ac:spMk id="7" creationId="{BE56F6AB-3C0C-9CD2-9BFD-B2112B13D9DB}"/>
          </ac:spMkLst>
        </pc:spChg>
        <pc:picChg chg="mod">
          <ac:chgData name="Rachel Jennings" userId="308027e8-86be-49a5-95e0-d79978b87745" providerId="ADAL" clId="{77E29EB2-28DF-4AD1-AAD2-513750CC4B2B}" dt="2025-09-02T17:02:15.702" v="81" actId="1076"/>
          <ac:picMkLst>
            <pc:docMk/>
            <pc:sldMk cId="3617612517" sldId="261"/>
            <ac:picMk id="4" creationId="{E8F8D5E3-A8D9-09D6-7C0E-5250E3F73AA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271CAA-8C5D-4D8D-B722-E471A0F5500C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89037A-7E4F-4014-8AA0-45D20037EB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975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your child is late to school and they miss some of their learning, this will have to be completed in their own time (break/lunchtime) If they need support an adult will be available.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9037A-7E4F-4014-8AA0-45D20037EBE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404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Crisps/biscuits can be eaten by children during their lunchtime slot in the dining hall.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9037A-7E4F-4014-8AA0-45D20037EBE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528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do not need to bring in any equipment from </a:t>
            </a:r>
            <a:r>
              <a:rPr lang="en-GB" dirty="0" err="1"/>
              <a:t>home,we</a:t>
            </a:r>
            <a:r>
              <a:rPr lang="en-GB" dirty="0"/>
              <a:t> will ensure they have what they need in their own pencil pots – they have responsibility of the belongings in their pot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9037A-7E4F-4014-8AA0-45D20037EBE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015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children wear hoodies etc to school – they will be asked to removed them when they are in the classroom and hang them on their pegs.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9037A-7E4F-4014-8AA0-45D20037EBE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761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children that read at home last year did exceptionally well in their SATS and found them less stressful.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89037A-7E4F-4014-8AA0-45D20037EBE7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898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DD6B7-41A0-F87E-FD18-E9EEF31E02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E18F9F-D0DF-681C-0D80-486C600DAA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A2271-C75A-1015-4D25-2D0AFDCCB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7FA3C-7ABB-C252-E141-C3FBFCE4E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82911-908B-9823-714F-D5EB5A908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1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5A08A-73FE-6E44-95EA-B807A4AD2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18CFC-4CCB-69A7-D340-B0A99A5774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4901F-C92B-F5DD-2DFF-D97D386E4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24825-DB99-ED28-0159-156EF6427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9D4A0-E246-C72F-BC67-A9DA06A48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823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3FA35-7E82-CF96-16D6-9C5276F12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F0FB5A-BFA2-5E6D-4607-EE9F735E9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64367-2B0C-E665-032B-72AE785D8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DDB7A-C685-018C-F0E4-D892D62A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C26217-3CEE-0199-617C-07034309E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536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C0EFF-BE61-E392-356F-3C292C75C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9A3D1-4E2F-1E8E-0115-5F88A198E6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BCEB53-567D-2E5A-F8BC-74014634E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41EC96-DC5A-6320-C5B6-5CF102342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875EF2-6964-42C2-6553-BC394717E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E4F2F0-1A7E-A489-BF11-57D7B9075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445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8589D-1B93-A4D0-DDD7-81BD2F4E5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DE17C8-8411-A94A-BE68-608608076D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06BC2A-6DB1-B3B8-FCA5-9BEE0C8313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818B5F-6264-3416-06BD-3835AD3A94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6C0CDC-AA68-06F7-DB2C-E8166656E0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C267D8-CC4E-AAC5-3650-BB5482A0D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6940D7-2B00-7BA8-F406-6A6879136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800503-19E9-8B34-4FA1-23088C490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58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C20CD-C013-D24D-07DA-B723AABFF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5D6028-649A-BFEC-5AEE-CF29FC0A3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4A22A1-7074-B653-A8FC-9F0012B64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F71A83-C6A5-A67A-5C48-8B9C75C06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20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025B88-FCD5-E25B-3D34-E4DB926E5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9420A4-F08E-224B-BE09-3F06CB953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295E39-BFF4-1C19-B07D-190E68A33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118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3F418-3A12-9079-F985-4587BD4F3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093A5-3DE6-8E32-96C2-BA60491FA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DC4B61-1FED-C3DE-BF22-01749B782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226F21-F42D-FF6A-7CAE-06B7ED48D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2E7B32-5B94-18B7-EB86-B99775F72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1BF01C-5DBB-4FD8-06B5-99723C9A7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126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7DA30-DEDB-1C87-E34D-CBA857616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E6E93D-1D02-A359-1478-69792A6EEA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2F0C2B-DB48-0A19-35B1-34790B2D31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89821A-7FE5-1F6B-F7D3-5363B49C1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2296C-0F73-EC5F-69CF-A44B7B8D2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4A0BAC-121A-02A8-64B9-C7F2592FD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897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A979F-F905-5E32-C05E-CF347175F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6BFAF1-B42B-385C-2283-11908F7014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CDFC6-9838-9ED4-EA0D-C15A7F624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85C9F-29FC-55D1-C88E-C9C67E4B2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6F492-4988-6550-08C1-287E8485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058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14DB91-CB98-CC87-BD08-41E12FF523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91B76B-567B-2377-06FF-41A455FAD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9BC9AD-03C3-D652-C4F2-97D6455A1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BAD4E5-2A3C-C8F6-2F0B-E33B1E907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048A25-28CD-674E-AF99-6935E02FD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4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B63C6-3D23-5FFB-A70F-DF6BD6D54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F28F0B-7067-17F8-34B0-794086D81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643952-EAB4-E6FB-CCDD-247240A954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C95BC5-2DD2-4F10-BB8D-4F6E51C72337}" type="datetimeFigureOut">
              <a:rPr lang="en-GB" smtClean="0"/>
              <a:t>02/09/2025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7473E4-A608-7338-9D0B-AE0695A4ED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228ECC-BD7A-45A8-B669-5FFA880D8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AD3EB3-C245-414D-B040-B8593EB58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72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safe=active&amp;cs=0&amp;sca_esv=7fc613d9cd9ef286&amp;q=Standards+%26+Testing+Agency+%28STA%29&amp;sa=X&amp;ved=2ahUKEwjzt6OLxbqPAxVYU0EAHf0SJBIQxccNegQIAxAB&amp;mstk=AUtExfBL-grGX8Q8DULxuw2gzFplmGx5GUtc-ZUxzh8cXr-OnohPkLFdYVDQRrnB_fY2GULpWZyZfJ8AD7rJuh1JF2puMrCVEuRHntTO-L_X1Mq_xCMFSKPcPL_7OO9XDqI_IPA&amp;csui=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search?safe=active&amp;cs=0&amp;sca_esv=7fc613d9cd9ef286&amp;q=secondary+schools&amp;sa=X&amp;ved=2ahUKEwjzt6OLxbqPAxVYU0EAHf0SJBIQxccNegQIBRAB&amp;mstk=AUtExfBL-grGX8Q8DULxuw2gzFplmGx5GUtc-ZUxzh8cXr-OnohPkLFdYVDQRrnB_fY2GULpWZyZfJ8AD7rJuh1JF2puMrCVEuRHntTO-L_X1Mq_xCMFSKPcPL_7OO9XDqI_IPA&amp;csui=3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35489-9AA9-2CCB-0A10-5D4D69A1C9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3EAB84-35A0-76A5-6F32-519EB4AE30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2025-2026</a:t>
            </a:r>
          </a:p>
        </p:txBody>
      </p:sp>
    </p:spTree>
    <p:extLst>
      <p:ext uri="{BB962C8B-B14F-4D97-AF65-F5344CB8AC3E}">
        <p14:creationId xmlns:p14="http://schemas.microsoft.com/office/powerpoint/2010/main" val="70018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DEA90E-09A8-CD4A-B63A-CCCB7AE3B4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CC92F6-6E2E-B284-B133-C93E8A927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3426488" cy="20129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2E4824-1D4E-46DD-C33B-C0C613AAD55E}"/>
              </a:ext>
            </a:extLst>
          </p:cNvPr>
          <p:cNvSpPr txBox="1"/>
          <p:nvPr/>
        </p:nvSpPr>
        <p:spPr>
          <a:xfrm>
            <a:off x="3526972" y="351692"/>
            <a:ext cx="8229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>
                <a:latin typeface="Letter-join No-Lead 1" panose="02000503000000020003" pitchFamily="50" charset="0"/>
              </a:rPr>
              <a:t>CLASSROOM STAFF IN YEAR 6</a:t>
            </a:r>
          </a:p>
          <a:p>
            <a:endParaRPr lang="en-GB" sz="3600" b="1" u="sng" dirty="0">
              <a:latin typeface="Letter-join No-Lead 1" panose="02000503000000020003" pitchFamily="50" charset="0"/>
            </a:endParaRPr>
          </a:p>
          <a:p>
            <a:endParaRPr lang="en-GB" sz="2800" dirty="0">
              <a:latin typeface="Letter-join No-Lead 1" panose="02000503000000020003" pitchFamily="50" charset="0"/>
            </a:endParaRPr>
          </a:p>
          <a:p>
            <a:r>
              <a:rPr lang="en-GB" sz="2800" dirty="0">
                <a:latin typeface="Letter-join No-Lead 1" panose="02000503000000020003" pitchFamily="50" charset="0"/>
              </a:rPr>
              <a:t>MISS JENNINGS</a:t>
            </a:r>
          </a:p>
          <a:p>
            <a:r>
              <a:rPr lang="en-GB" sz="2800" dirty="0">
                <a:latin typeface="Letter-join No-Lead 1" panose="02000503000000020003" pitchFamily="50" charset="0"/>
              </a:rPr>
              <a:t>Class Teacher</a:t>
            </a:r>
          </a:p>
          <a:p>
            <a:endParaRPr lang="en-GB" sz="2800" dirty="0">
              <a:latin typeface="Letter-join No-Lead 1" panose="02000503000000020003" pitchFamily="50" charset="0"/>
            </a:endParaRPr>
          </a:p>
          <a:p>
            <a:endParaRPr lang="en-GB" sz="2800" dirty="0">
              <a:latin typeface="Letter-join No-Lead 1" panose="02000503000000020003" pitchFamily="50" charset="0"/>
            </a:endParaRPr>
          </a:p>
          <a:p>
            <a:r>
              <a:rPr lang="en-GB" sz="2800" dirty="0">
                <a:latin typeface="Letter-join No-Lead 1" panose="02000503000000020003" pitchFamily="50" charset="0"/>
              </a:rPr>
              <a:t>MRS LEWIS - TA</a:t>
            </a:r>
          </a:p>
          <a:p>
            <a:endParaRPr lang="en-GB" sz="2800" dirty="0">
              <a:latin typeface="Letter-join No-Lead 1" panose="02000503000000020003" pitchFamily="50" charset="0"/>
            </a:endParaRPr>
          </a:p>
          <a:p>
            <a:endParaRPr lang="en-GB" sz="2800" dirty="0">
              <a:latin typeface="Letter-join No-Lead 1" panose="02000503000000020003" pitchFamily="50" charset="0"/>
            </a:endParaRPr>
          </a:p>
          <a:p>
            <a:r>
              <a:rPr lang="en-GB" sz="2800" dirty="0">
                <a:latin typeface="Letter-join No-Lead 1" panose="02000503000000020003" pitchFamily="50" charset="0"/>
              </a:rPr>
              <a:t>MISS COOMBES- TA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341580-D623-0D5C-3042-891FF5AA61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9995" y="1203767"/>
            <a:ext cx="1425063" cy="22252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164320-C5AD-A2F4-BF6D-A8989B6C9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530" y="2890848"/>
            <a:ext cx="1865136" cy="19086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D6D0A3-F9EE-DD5C-1567-7999FA0197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2526" y="4248802"/>
            <a:ext cx="1714649" cy="2362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38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F39DE5-2E6D-F44A-7307-4732C21F54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3603" cy="16881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B29D1F9-7CA8-519F-1215-B70AC9BB3270}"/>
              </a:ext>
            </a:extLst>
          </p:cNvPr>
          <p:cNvSpPr txBox="1"/>
          <p:nvPr/>
        </p:nvSpPr>
        <p:spPr>
          <a:xfrm>
            <a:off x="3908809" y="371789"/>
            <a:ext cx="73955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Letter-join No-Lead 1" panose="02000503000000020003" pitchFamily="50" charset="0"/>
              </a:rPr>
              <a:t>CORE VALUES AT MORICE TOWN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81A8F4-E2BB-C2A6-576A-3C5027169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73" y="2149535"/>
            <a:ext cx="10902461" cy="438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23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3C0542-E856-F1B0-C526-7D7C97DFA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208182-A419-831D-2B6D-58336DFAD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873603" cy="16881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8C4BAE-DF17-759D-A99B-5FFEE403CD5E}"/>
              </a:ext>
            </a:extLst>
          </p:cNvPr>
          <p:cNvSpPr txBox="1"/>
          <p:nvPr/>
        </p:nvSpPr>
        <p:spPr>
          <a:xfrm>
            <a:off x="3908809" y="371789"/>
            <a:ext cx="73955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Letter-join No-Lead 1" panose="02000503000000020003" pitchFamily="50" charset="0"/>
              </a:rPr>
              <a:t>CORE VALUES AT MORICE TOWN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036E29-6342-4CCB-173C-D8C395A6D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689" y="1932681"/>
            <a:ext cx="11374365" cy="455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988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0A33E1-23E1-645E-395E-5F71DE78E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93D249-AC80-94AC-CBE2-D341E1BE3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3603" cy="16881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B935A8-6640-1C54-0296-CF0BAC671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6176" y="229649"/>
            <a:ext cx="8981507" cy="65255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D6DCA3-8E65-0B9E-C37C-B230321A9568}"/>
              </a:ext>
            </a:extLst>
          </p:cNvPr>
          <p:cNvSpPr txBox="1"/>
          <p:nvPr/>
        </p:nvSpPr>
        <p:spPr>
          <a:xfrm>
            <a:off x="206477" y="1887794"/>
            <a:ext cx="253672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tter-join No-Lead 1" panose="02000503000000020003" pitchFamily="50" charset="0"/>
              </a:rPr>
              <a:t>PACKED LUNCH BOXES AND DRINKS BOTTLES WILL BE KEPT OUTSIDE OF THE CLASSROOM ON THE BOOKSHELF.</a:t>
            </a:r>
          </a:p>
        </p:txBody>
      </p:sp>
    </p:spTree>
    <p:extLst>
      <p:ext uri="{BB962C8B-B14F-4D97-AF65-F5344CB8AC3E}">
        <p14:creationId xmlns:p14="http://schemas.microsoft.com/office/powerpoint/2010/main" val="94900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9FEB1C-1BCC-1ADF-3283-A30DA944B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15744C-D4C3-A036-24A1-CDB9D338B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55BB91-FE49-B9E3-1524-5F750BC3666B}"/>
              </a:ext>
            </a:extLst>
          </p:cNvPr>
          <p:cNvSpPr txBox="1"/>
          <p:nvPr/>
        </p:nvSpPr>
        <p:spPr>
          <a:xfrm>
            <a:off x="693336" y="4893547"/>
            <a:ext cx="11197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-join No-Lead 1" panose="02000503000000020003" pitchFamily="50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29BB6F-DE74-7B92-3203-0B72E05A66DE}"/>
              </a:ext>
            </a:extLst>
          </p:cNvPr>
          <p:cNvSpPr txBox="1"/>
          <p:nvPr/>
        </p:nvSpPr>
        <p:spPr>
          <a:xfrm>
            <a:off x="2562330" y="206477"/>
            <a:ext cx="9492017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Letter-join No-Lead 1" panose="02000503000000020003" pitchFamily="50" charset="0"/>
              </a:rPr>
              <a:t>HEALTHY SCHOOL SNACKS</a:t>
            </a:r>
          </a:p>
          <a:p>
            <a:pPr algn="ctr"/>
            <a:endParaRPr lang="en-GB" sz="3600" b="1" u="sng" dirty="0">
              <a:latin typeface="Letter-join No-Lead 1" panose="02000503000000020003" pitchFamily="50" charset="0"/>
            </a:endParaRPr>
          </a:p>
          <a:p>
            <a:r>
              <a:rPr lang="en-GB" sz="3600" b="1" u="sng" dirty="0">
                <a:latin typeface="Letter-join No-Lead 1" panose="02000503000000020003" pitchFamily="50" charset="0"/>
              </a:rPr>
              <a:t>Ideas for a healthy snack:</a:t>
            </a:r>
          </a:p>
          <a:p>
            <a:endParaRPr lang="en-GB" sz="3600" b="1" u="sng" dirty="0">
              <a:latin typeface="Letter-join No-Lead 1" panose="02000503000000020003" pitchFamily="50" charset="0"/>
            </a:endParaRPr>
          </a:p>
          <a:p>
            <a:r>
              <a:rPr lang="en-GB" sz="3600" b="1" dirty="0">
                <a:latin typeface="Letter-join No-Lead 1" panose="02000503000000020003" pitchFamily="50" charset="0"/>
              </a:rPr>
              <a:t>Fruit.</a:t>
            </a:r>
          </a:p>
          <a:p>
            <a:r>
              <a:rPr lang="en-GB" sz="3600" b="1" dirty="0">
                <a:latin typeface="Letter-join No-Lead 1" panose="02000503000000020003" pitchFamily="50" charset="0"/>
              </a:rPr>
              <a:t>Peppers/cucumber/carrot sticks</a:t>
            </a:r>
          </a:p>
          <a:p>
            <a:r>
              <a:rPr lang="en-GB" sz="3600" b="1" dirty="0">
                <a:latin typeface="Letter-join No-Lead 1" panose="02000503000000020003" pitchFamily="50" charset="0"/>
              </a:rPr>
              <a:t>Cheese/cheese strings.</a:t>
            </a:r>
          </a:p>
          <a:p>
            <a:r>
              <a:rPr lang="en-GB" sz="3600" b="1" dirty="0">
                <a:latin typeface="Letter-join No-Lead 1" panose="02000503000000020003" pitchFamily="50" charset="0"/>
              </a:rPr>
              <a:t>Yoghurt.</a:t>
            </a:r>
          </a:p>
          <a:p>
            <a:r>
              <a:rPr lang="en-GB" sz="3600" b="1" dirty="0">
                <a:latin typeface="Letter-join No-Lead 1" panose="02000503000000020003" pitchFamily="50" charset="0"/>
              </a:rPr>
              <a:t>Cream crackers.</a:t>
            </a:r>
          </a:p>
          <a:p>
            <a:endParaRPr lang="en-GB" sz="3600" b="1" dirty="0">
              <a:latin typeface="Letter-join No-Lead 1" panose="02000503000000020003" pitchFamily="50" charset="0"/>
            </a:endParaRPr>
          </a:p>
          <a:p>
            <a:pPr algn="ctr"/>
            <a:r>
              <a:rPr lang="en-GB" sz="3600" b="1" dirty="0">
                <a:latin typeface="Letter-join No-Lead 1" panose="02000503000000020003" pitchFamily="50" charset="0"/>
              </a:rPr>
              <a:t>WE ARE A NUT FREE SCHOOL!</a:t>
            </a:r>
          </a:p>
          <a:p>
            <a:endParaRPr lang="en-GB" sz="3600" b="1" dirty="0">
              <a:latin typeface="Letter-join No-Lead 1" panose="02000503000000020003" pitchFamily="50" charset="0"/>
            </a:endParaRPr>
          </a:p>
          <a:p>
            <a:pPr algn="ctr"/>
            <a:endParaRPr lang="en-GB" sz="4800" b="1" u="sng" dirty="0">
              <a:latin typeface="Letter-join No-Lead 1" panose="02000503000000020003" pitchFamily="50" charset="0"/>
            </a:endParaRPr>
          </a:p>
          <a:p>
            <a:endParaRPr lang="en-GB" sz="4800" b="1" u="sng" dirty="0">
              <a:latin typeface="Letter-join No-Lead 1" panose="02000503000000020003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DC63711-2F80-66E8-2688-BE205499FB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6486" y="1419677"/>
            <a:ext cx="3187088" cy="15581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D0251AA-7BD6-EE97-B8B2-7502B9CFA6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40775" y="3409320"/>
            <a:ext cx="1958510" cy="19966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52D304-C237-CE32-3E9C-54F7557D63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57" y="3194140"/>
            <a:ext cx="2476715" cy="16994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FF0DCE0-CB40-29A0-2EAB-9B73D319AE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4740" y="3883982"/>
            <a:ext cx="1280271" cy="14250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8662773-5427-D25B-6EC3-1760B1BB60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087" y="1580683"/>
            <a:ext cx="1729253" cy="152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23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A20A52-0BA0-111E-89E1-825BF719A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6C77DC-2BB2-EE78-59AE-11E590AB54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873603" cy="16881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BCA40C-9F01-9409-710D-1D15444B75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5171" y="2059978"/>
            <a:ext cx="9755616" cy="44262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DE8FC1A-1376-1EC5-0D8C-3DA528C7EDF0}"/>
              </a:ext>
            </a:extLst>
          </p:cNvPr>
          <p:cNvSpPr txBox="1"/>
          <p:nvPr/>
        </p:nvSpPr>
        <p:spPr>
          <a:xfrm>
            <a:off x="3908809" y="371789"/>
            <a:ext cx="7395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Letter-join No-Lead 1" panose="02000503000000020003" pitchFamily="50" charset="0"/>
              </a:rPr>
              <a:t>CLASSROOM RULES IN YEAR 6</a:t>
            </a:r>
          </a:p>
        </p:txBody>
      </p:sp>
    </p:spTree>
    <p:extLst>
      <p:ext uri="{BB962C8B-B14F-4D97-AF65-F5344CB8AC3E}">
        <p14:creationId xmlns:p14="http://schemas.microsoft.com/office/powerpoint/2010/main" val="2230834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4B34B2-2755-F930-D25F-EAE540A85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5D9038-6357-D550-7F2E-F60B89299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3603" cy="16881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50E652-D92E-C5D7-CEBA-FA6B1AF641DD}"/>
              </a:ext>
            </a:extLst>
          </p:cNvPr>
          <p:cNvSpPr txBox="1"/>
          <p:nvPr/>
        </p:nvSpPr>
        <p:spPr>
          <a:xfrm>
            <a:off x="3908809" y="371789"/>
            <a:ext cx="7395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Letter-join No-Lead 1" panose="02000503000000020003" pitchFamily="50" charset="0"/>
              </a:rPr>
              <a:t>CLASSROOM RULES IN YEAR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75945D-BC33-38DF-541E-9254C706C1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801" y="1900723"/>
            <a:ext cx="9643007" cy="442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39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79D659-20F0-764D-0293-8D1F10E59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802F06-29BC-21A9-719B-5D4B27DE8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873603" cy="16881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05B7FD-CC2E-2A66-BD3A-B75C1B22CFA2}"/>
              </a:ext>
            </a:extLst>
          </p:cNvPr>
          <p:cNvSpPr txBox="1"/>
          <p:nvPr/>
        </p:nvSpPr>
        <p:spPr>
          <a:xfrm>
            <a:off x="3908809" y="371789"/>
            <a:ext cx="7395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Letter-join No-Lead 1" panose="02000503000000020003" pitchFamily="50" charset="0"/>
              </a:rPr>
              <a:t>CLASSROOM RULES IN YEAR 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77A877-9813-8461-EE8B-D35696915E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761" y="1896978"/>
            <a:ext cx="10208273" cy="458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608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8FEEE8-86F7-8605-CC2A-58D1499AD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B35AA1-0A87-38BC-0663-E983AA239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793442" cy="16410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6FF5BC3-6376-C289-496C-36456CF0AB94}"/>
              </a:ext>
            </a:extLst>
          </p:cNvPr>
          <p:cNvSpPr txBox="1"/>
          <p:nvPr/>
        </p:nvSpPr>
        <p:spPr>
          <a:xfrm>
            <a:off x="3617407" y="261257"/>
            <a:ext cx="807887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Letter-join No-Lead 1" panose="02000503000000020003" pitchFamily="50" charset="0"/>
              </a:rPr>
              <a:t>SCHOOL UNIFORM</a:t>
            </a:r>
          </a:p>
          <a:p>
            <a:pPr algn="ctr"/>
            <a:endParaRPr lang="en-GB" sz="4400" b="1" u="sng" dirty="0">
              <a:latin typeface="Letter-join No-Lead 1" panose="02000503000000020003" pitchFamily="50" charset="0"/>
            </a:endParaRPr>
          </a:p>
          <a:p>
            <a:endParaRPr lang="en-GB" sz="4400" b="1" u="sng" dirty="0">
              <a:latin typeface="Letter-join No-Lead 1" panose="02000503000000020003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9B0459-566D-A75C-207F-694A75216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3486" y="867105"/>
            <a:ext cx="8830293" cy="57296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F06FFA-FB8F-E46B-8F4D-FAB0F40BEAF1}"/>
              </a:ext>
            </a:extLst>
          </p:cNvPr>
          <p:cNvSpPr txBox="1"/>
          <p:nvPr/>
        </p:nvSpPr>
        <p:spPr>
          <a:xfrm>
            <a:off x="186813" y="4247535"/>
            <a:ext cx="260662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tter-join No-Lead 1" panose="02000503000000020003" pitchFamily="50" charset="0"/>
              </a:rPr>
              <a:t>Black/grey leggings may be worn for PE but are not school uniform.</a:t>
            </a:r>
          </a:p>
        </p:txBody>
      </p:sp>
    </p:spTree>
    <p:extLst>
      <p:ext uri="{BB962C8B-B14F-4D97-AF65-F5344CB8AC3E}">
        <p14:creationId xmlns:p14="http://schemas.microsoft.com/office/powerpoint/2010/main" val="1638776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4ABDDA-606E-4E23-D517-B184D2BA9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EEA16C-391F-319B-7088-CE9DE8DCF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497298" cy="14670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794ECF-4AA2-2401-C77A-5CA3D3119D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4453" y="361665"/>
            <a:ext cx="9072951" cy="49338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58C7C6A-2E11-E1BC-FADC-8092C9452857}"/>
              </a:ext>
            </a:extLst>
          </p:cNvPr>
          <p:cNvSpPr txBox="1"/>
          <p:nvPr/>
        </p:nvSpPr>
        <p:spPr>
          <a:xfrm>
            <a:off x="639097" y="5486400"/>
            <a:ext cx="11088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Letter-join No-Lead 1" panose="02000503000000020003" pitchFamily="50" charset="0"/>
              </a:rPr>
              <a:t>Please remember to bring a coat on wet or windy days.</a:t>
            </a:r>
          </a:p>
        </p:txBody>
      </p:sp>
    </p:spTree>
    <p:extLst>
      <p:ext uri="{BB962C8B-B14F-4D97-AF65-F5344CB8AC3E}">
        <p14:creationId xmlns:p14="http://schemas.microsoft.com/office/powerpoint/2010/main" val="1787447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252868-2AAC-8017-FC6E-313FAB856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62EB13-464C-AE48-BBBA-E01FCDAF7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F8D5E3-A8D9-09D6-7C0E-5250E3F73A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852" y="542234"/>
            <a:ext cx="9051511" cy="3886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ABF1FF-3DAF-FCEE-FA9F-6C85E6FEEAE7}"/>
              </a:ext>
            </a:extLst>
          </p:cNvPr>
          <p:cNvSpPr txBox="1"/>
          <p:nvPr/>
        </p:nvSpPr>
        <p:spPr>
          <a:xfrm>
            <a:off x="693336" y="4893547"/>
            <a:ext cx="111976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-join No-Lead 1" panose="02000503000000020003" pitchFamily="50" charset="0"/>
              </a:rPr>
              <a:t>PE days will be on a Tuesday and Thursday.</a:t>
            </a:r>
          </a:p>
          <a:p>
            <a:r>
              <a:rPr lang="en-GB" sz="3200" b="1" u="sng" dirty="0">
                <a:latin typeface="Letter-join No-Lead 1" panose="02000503000000020003" pitchFamily="50" charset="0"/>
              </a:rPr>
              <a:t>NO HOODIES – SCHOOL JUMPERS/FLEECES/CARDIGANS</a:t>
            </a:r>
            <a:r>
              <a:rPr lang="en-GB" sz="4800" dirty="0">
                <a:latin typeface="Letter-join No-Lead 1" panose="02000503000000020003" pitchFamily="50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56F6AB-3C0C-9CD2-9BFD-B2112B13D9DB}"/>
              </a:ext>
            </a:extLst>
          </p:cNvPr>
          <p:cNvSpPr txBox="1"/>
          <p:nvPr/>
        </p:nvSpPr>
        <p:spPr>
          <a:xfrm>
            <a:off x="3048000" y="2705170"/>
            <a:ext cx="79444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Letter-join No-Lead 1" panose="02000503000000020003" pitchFamily="50" charset="0"/>
              </a:rPr>
              <a:t>Black/grey leggings may be worn for PE but are not school uniform.</a:t>
            </a:r>
          </a:p>
        </p:txBody>
      </p:sp>
    </p:spTree>
    <p:extLst>
      <p:ext uri="{BB962C8B-B14F-4D97-AF65-F5344CB8AC3E}">
        <p14:creationId xmlns:p14="http://schemas.microsoft.com/office/powerpoint/2010/main" val="3617612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7888C9-C6C0-5E2D-EAB1-E83BC039A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AFEC0A-1845-F250-13F6-18EB8C467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80A6D6-6596-D3F8-330B-BC28E94AA6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334" y="1816618"/>
            <a:ext cx="10084751" cy="47258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2F94CD8-C6E5-A936-FA9F-0BE75BDFE6E6}"/>
              </a:ext>
            </a:extLst>
          </p:cNvPr>
          <p:cNvSpPr txBox="1"/>
          <p:nvPr/>
        </p:nvSpPr>
        <p:spPr>
          <a:xfrm>
            <a:off x="2861187" y="304800"/>
            <a:ext cx="856389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Letter-join No-Lead 1" panose="02000503000000020003" pitchFamily="50" charset="0"/>
              </a:rPr>
              <a:t>KEY STAGE 2 HOME-SCHOOL PARTNERSHIP</a:t>
            </a:r>
          </a:p>
        </p:txBody>
      </p:sp>
    </p:spTree>
    <p:extLst>
      <p:ext uri="{BB962C8B-B14F-4D97-AF65-F5344CB8AC3E}">
        <p14:creationId xmlns:p14="http://schemas.microsoft.com/office/powerpoint/2010/main" val="3552516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1A8F49-1638-99CE-B46E-541CBD2D7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BC8886-CD97-8990-47B5-9C1CCF1FF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06AD49-EBC0-4636-C53D-07C9043E9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092" y="1736387"/>
            <a:ext cx="11318846" cy="412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00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2DD778-2D1F-E1A9-1370-DFF0C0A9F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0C6A08-EA44-BFE9-6E22-98D2B274B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BDFAD2-3B17-FC6C-384D-0672A8EF35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240" y="1818029"/>
            <a:ext cx="11091635" cy="357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5339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F5732-908E-3857-E3A3-D6B03979C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C49967-EFE5-C72A-D27D-D9E317085C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220C58-961C-62C5-8C77-C9AEB3C1AA8C}"/>
              </a:ext>
            </a:extLst>
          </p:cNvPr>
          <p:cNvSpPr txBox="1"/>
          <p:nvPr/>
        </p:nvSpPr>
        <p:spPr>
          <a:xfrm>
            <a:off x="2562330" y="285135"/>
            <a:ext cx="8823425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Letter-join No-Lead 1" panose="02000503000000020003" pitchFamily="50" charset="0"/>
              </a:rPr>
              <a:t>YEAR 6 SATS</a:t>
            </a:r>
          </a:p>
          <a:p>
            <a:pPr algn="ctr"/>
            <a:endParaRPr lang="en-GB" sz="4400" b="1" u="sng" dirty="0">
              <a:latin typeface="Letter-join No-Lead 1" panose="02000503000000020003" pitchFamily="50" charset="0"/>
            </a:endParaRPr>
          </a:p>
          <a:p>
            <a:pPr algn="ctr"/>
            <a:r>
              <a:rPr lang="en-GB" sz="4400" b="1" u="sng" dirty="0">
                <a:latin typeface="Letter-join No-Lead 1" panose="02000503000000020003" pitchFamily="50" charset="0"/>
              </a:rPr>
              <a:t>SATS TAKE PLACE IN MAY.</a:t>
            </a:r>
          </a:p>
          <a:p>
            <a:endParaRPr lang="en-GB" sz="4400" dirty="0">
              <a:latin typeface="Letter-join No-Lead 1" panose="02000503000000020003" pitchFamily="50" charset="0"/>
            </a:endParaRPr>
          </a:p>
          <a:p>
            <a:r>
              <a:rPr lang="en-US" sz="2400" dirty="0">
                <a:latin typeface="Letter-join No-Lead 1" panose="02000503000000020003" pitchFamily="50" charset="0"/>
              </a:rPr>
              <a:t>SATs are Standard Assessment Tests taken by primary school pupils in England in Year 2 (KS1) and Year 6 (KS2) to measure their educational progress.</a:t>
            </a:r>
            <a:r>
              <a:rPr lang="en-US" sz="2400" b="1" u="sng" dirty="0">
                <a:latin typeface="Letter-join No-Lead 1" panose="02000503000000020003" pitchFamily="50" charset="0"/>
              </a:rPr>
              <a:t>.</a:t>
            </a:r>
            <a:r>
              <a:rPr lang="en-US" sz="2400" dirty="0">
                <a:latin typeface="Letter-join No-Lead 1" panose="02000503000000020003" pitchFamily="50" charset="0"/>
              </a:rPr>
              <a:t> The tests are administered by the </a:t>
            </a:r>
            <a:r>
              <a:rPr lang="en-US" sz="2400" dirty="0">
                <a:latin typeface="Letter-join No-Lead 1" panose="02000503000000020003" pitchFamily="50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Standards &amp; Testing Agency (STA)</a:t>
            </a:r>
            <a:r>
              <a:rPr lang="en-US" sz="2400" dirty="0">
                <a:latin typeface="Letter-join No-Lead 1" panose="02000503000000020003" pitchFamily="50" charset="0"/>
              </a:rPr>
              <a:t>, these national curriculum tests gauge a child's achievement against national standards in reading, grammar, punctuation, spelling, and mathematics. Results are used by parents and teachers to identify strengths and weaknesses, by schools for accountability, and by </a:t>
            </a:r>
            <a:r>
              <a:rPr lang="en-US" sz="2400" dirty="0">
                <a:latin typeface="Letter-join No-Lead 1" panose="02000503000000020003" pitchFamily="50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secondary schools</a:t>
            </a:r>
            <a:r>
              <a:rPr lang="en-US" sz="2400" dirty="0">
                <a:latin typeface="Letter-join No-Lead 1" panose="02000503000000020003" pitchFamily="50" charset="0"/>
              </a:rPr>
              <a:t> to help assess children's starting points. </a:t>
            </a:r>
            <a:endParaRPr lang="en-GB" sz="2400" dirty="0">
              <a:latin typeface="Letter-join No-Lead 1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068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CDF546-291E-D252-B195-08509ED9B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8986C7-242D-429C-16CA-D297B61CC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1E458E-12D1-BBA7-CF53-F0F533C0C327}"/>
              </a:ext>
            </a:extLst>
          </p:cNvPr>
          <p:cNvSpPr txBox="1"/>
          <p:nvPr/>
        </p:nvSpPr>
        <p:spPr>
          <a:xfrm>
            <a:off x="2562330" y="285135"/>
            <a:ext cx="882342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Letter-join No-Lead 1" panose="02000503000000020003" pitchFamily="50" charset="0"/>
              </a:rPr>
              <a:t>YEAR 6 HOMEWORK</a:t>
            </a:r>
          </a:p>
          <a:p>
            <a:pPr algn="ctr"/>
            <a:endParaRPr lang="en-GB" sz="4400" b="1" u="sng" dirty="0">
              <a:latin typeface="Letter-join No-Lead 1" panose="02000503000000020003" pitchFamily="50" charset="0"/>
            </a:endParaRPr>
          </a:p>
          <a:p>
            <a:r>
              <a:rPr lang="en-GB" sz="3200" dirty="0">
                <a:latin typeface="Letter-join No-Lead 1" panose="02000503000000020003" pitchFamily="50" charset="0"/>
              </a:rPr>
              <a:t>Children are expected to read at home at least 3 times a week.</a:t>
            </a:r>
          </a:p>
          <a:p>
            <a:endParaRPr lang="en-GB" sz="3200" dirty="0">
              <a:latin typeface="Letter-join No-Lead 1" panose="02000503000000020003" pitchFamily="50" charset="0"/>
            </a:endParaRPr>
          </a:p>
          <a:p>
            <a:r>
              <a:rPr lang="en-GB" sz="3200" dirty="0">
                <a:latin typeface="Letter-join No-Lead 1" panose="02000503000000020003" pitchFamily="50" charset="0"/>
              </a:rPr>
              <a:t>Children will have weekly spellings to practise at home for their weekly spelling test.</a:t>
            </a:r>
          </a:p>
          <a:p>
            <a:endParaRPr lang="en-GB" sz="3200" dirty="0">
              <a:latin typeface="Letter-join No-Lead 1" panose="02000503000000020003" pitchFamily="50" charset="0"/>
            </a:endParaRPr>
          </a:p>
          <a:p>
            <a:r>
              <a:rPr lang="en-GB" sz="3200" dirty="0">
                <a:latin typeface="Letter-join No-Lead 1" panose="02000503000000020003" pitchFamily="50" charset="0"/>
              </a:rPr>
              <a:t>Children may be given further homework to complete : for example, Spelling and Grammar, maths, timetables.</a:t>
            </a:r>
          </a:p>
          <a:p>
            <a:pPr algn="ctr"/>
            <a:endParaRPr lang="en-GB" sz="4400" b="1" u="sng" dirty="0">
              <a:latin typeface="Letter-join No-Lead 1" panose="02000503000000020003" pitchFamily="50" charset="0"/>
            </a:endParaRPr>
          </a:p>
          <a:p>
            <a:pPr algn="ctr"/>
            <a:endParaRPr lang="en-GB" sz="4400" b="1" u="sng" dirty="0">
              <a:latin typeface="Letter-join No-Lead 1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752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0BB736-F5B5-EF32-FDF8-D14B81525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C0D28D-455F-1224-17BC-7817E0221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62330" cy="15052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9F5B633-D809-1765-6A06-9240626DF32F}"/>
              </a:ext>
            </a:extLst>
          </p:cNvPr>
          <p:cNvSpPr txBox="1"/>
          <p:nvPr/>
        </p:nvSpPr>
        <p:spPr>
          <a:xfrm>
            <a:off x="693336" y="4893547"/>
            <a:ext cx="11197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Letter-join No-Lead 1" panose="02000503000000020003" pitchFamily="50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F02C5B-2E6E-1366-33F7-6E281538E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822" y="1687684"/>
            <a:ext cx="9589217" cy="485714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B7B5F8F-CA38-2F04-ECDB-7073B4C37833}"/>
              </a:ext>
            </a:extLst>
          </p:cNvPr>
          <p:cNvSpPr txBox="1"/>
          <p:nvPr/>
        </p:nvSpPr>
        <p:spPr>
          <a:xfrm>
            <a:off x="3952568" y="344129"/>
            <a:ext cx="68432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latin typeface="Letter-join No-Lead 1" panose="02000503000000020003" pitchFamily="50" charset="0"/>
              </a:rPr>
              <a:t>TERM DATES</a:t>
            </a:r>
          </a:p>
        </p:txBody>
      </p:sp>
    </p:spTree>
    <p:extLst>
      <p:ext uri="{BB962C8B-B14F-4D97-AF65-F5344CB8AC3E}">
        <p14:creationId xmlns:p14="http://schemas.microsoft.com/office/powerpoint/2010/main" val="21172111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D5C5A-D1B5-9AFB-C5D3-F8955F7B38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88688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2AD40-7057-73D4-088E-70899346B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138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471</Words>
  <Application>Microsoft Office PowerPoint</Application>
  <PresentationFormat>Widescreen</PresentationFormat>
  <Paragraphs>63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Aptos</vt:lpstr>
      <vt:lpstr>Aptos Display</vt:lpstr>
      <vt:lpstr>Arial</vt:lpstr>
      <vt:lpstr>Letter-join No-Lead 1</vt:lpstr>
      <vt:lpstr>Office Theme</vt:lpstr>
      <vt:lpstr>Welcome to Year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Rachel Jennings</dc:creator>
  <cp:lastModifiedBy>Rachel Jennings</cp:lastModifiedBy>
  <cp:revision>1</cp:revision>
  <dcterms:created xsi:type="dcterms:W3CDTF">2025-09-02T15:45:19Z</dcterms:created>
  <dcterms:modified xsi:type="dcterms:W3CDTF">2025-09-02T17:02:25Z</dcterms:modified>
</cp:coreProperties>
</file>